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 id="2147483682" r:id="rId6"/>
  </p:sldMasterIdLst>
  <p:notesMasterIdLst>
    <p:notesMasterId r:id="rId39"/>
  </p:notesMasterIdLst>
  <p:handoutMasterIdLst>
    <p:handoutMasterId r:id="rId40"/>
  </p:handoutMasterIdLst>
  <p:sldIdLst>
    <p:sldId id="257" r:id="rId7"/>
    <p:sldId id="324" r:id="rId8"/>
    <p:sldId id="258" r:id="rId9"/>
    <p:sldId id="326" r:id="rId10"/>
    <p:sldId id="327" r:id="rId11"/>
    <p:sldId id="325" r:id="rId12"/>
    <p:sldId id="293" r:id="rId13"/>
    <p:sldId id="353" r:id="rId14"/>
    <p:sldId id="331" r:id="rId15"/>
    <p:sldId id="337" r:id="rId16"/>
    <p:sldId id="339" r:id="rId17"/>
    <p:sldId id="345" r:id="rId18"/>
    <p:sldId id="340" r:id="rId19"/>
    <p:sldId id="346" r:id="rId20"/>
    <p:sldId id="347" r:id="rId21"/>
    <p:sldId id="348" r:id="rId22"/>
    <p:sldId id="349" r:id="rId23"/>
    <p:sldId id="350" r:id="rId24"/>
    <p:sldId id="342" r:id="rId25"/>
    <p:sldId id="351" r:id="rId26"/>
    <p:sldId id="352" r:id="rId27"/>
    <p:sldId id="344" r:id="rId28"/>
    <p:sldId id="287" r:id="rId29"/>
    <p:sldId id="336" r:id="rId30"/>
    <p:sldId id="320" r:id="rId31"/>
    <p:sldId id="323" r:id="rId32"/>
    <p:sldId id="291" r:id="rId33"/>
    <p:sldId id="309" r:id="rId34"/>
    <p:sldId id="329" r:id="rId35"/>
    <p:sldId id="332" r:id="rId36"/>
    <p:sldId id="333" r:id="rId37"/>
    <p:sldId id="33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3953" autoAdjust="0"/>
  </p:normalViewPr>
  <p:slideViewPr>
    <p:cSldViewPr snapToGrid="0">
      <p:cViewPr varScale="1">
        <p:scale>
          <a:sx n="121" d="100"/>
          <a:sy n="121" d="100"/>
        </p:scale>
        <p:origin x="192" y="424"/>
      </p:cViewPr>
      <p:guideLst/>
    </p:cSldViewPr>
  </p:slideViewPr>
  <p:outlineViewPr>
    <p:cViewPr>
      <p:scale>
        <a:sx n="33" d="100"/>
        <a:sy n="33" d="100"/>
      </p:scale>
      <p:origin x="0" y="-324"/>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9CF545-2272-4D21-B70C-B190E1D7D3CB}" type="doc">
      <dgm:prSet loTypeId="urn:microsoft.com/office/officeart/2005/8/layout/vList4" loCatId="picture" qsTypeId="urn:microsoft.com/office/officeart/2005/8/quickstyle/simple1" qsCatId="simple" csTypeId="urn:microsoft.com/office/officeart/2005/8/colors/colorful4" csCatId="colorful" phldr="1"/>
      <dgm:spPr/>
      <dgm:t>
        <a:bodyPr/>
        <a:lstStyle/>
        <a:p>
          <a:endParaRPr lang="en-US"/>
        </a:p>
      </dgm:t>
    </dgm:pt>
    <dgm:pt modelId="{54238AC2-83D9-4CDC-B1E6-9DDA86E5195B}">
      <dgm:prSet phldrT="[Text]"/>
      <dgm:spPr/>
      <dgm:t>
        <a:bodyPr/>
        <a:lstStyle/>
        <a:p>
          <a:r>
            <a:rPr lang="en-US" dirty="0"/>
            <a:t>SUSARs</a:t>
          </a:r>
        </a:p>
      </dgm:t>
    </dgm:pt>
    <dgm:pt modelId="{A3ADD0F5-CEC5-4486-8FB5-185065C2DDF3}" type="parTrans" cxnId="{3D709A37-05C1-4EEA-9B28-EF2D5E216A86}">
      <dgm:prSet/>
      <dgm:spPr/>
      <dgm:t>
        <a:bodyPr/>
        <a:lstStyle/>
        <a:p>
          <a:endParaRPr lang="en-US"/>
        </a:p>
      </dgm:t>
    </dgm:pt>
    <dgm:pt modelId="{F7927968-36B6-4AC2-9086-A1F3B15603DE}" type="sibTrans" cxnId="{3D709A37-05C1-4EEA-9B28-EF2D5E216A86}">
      <dgm:prSet/>
      <dgm:spPr/>
      <dgm:t>
        <a:bodyPr/>
        <a:lstStyle/>
        <a:p>
          <a:endParaRPr lang="en-US"/>
        </a:p>
      </dgm:t>
    </dgm:pt>
    <dgm:pt modelId="{E1DBF5B0-F168-4CD5-AA6E-F094F93CC933}">
      <dgm:prSet phldrT="[Text]"/>
      <dgm:spPr/>
      <dgm:t>
        <a:bodyPr/>
        <a:lstStyle/>
        <a:p>
          <a:r>
            <a:rPr lang="en-US" dirty="0"/>
            <a:t>Domestic/Protocol</a:t>
          </a:r>
        </a:p>
      </dgm:t>
    </dgm:pt>
    <dgm:pt modelId="{24B7ECCC-91E5-4422-8AF9-275CC466C3C6}" type="parTrans" cxnId="{C159AFCE-940A-4240-AB9E-F8AC3003756C}">
      <dgm:prSet/>
      <dgm:spPr/>
      <dgm:t>
        <a:bodyPr/>
        <a:lstStyle/>
        <a:p>
          <a:endParaRPr lang="en-US"/>
        </a:p>
      </dgm:t>
    </dgm:pt>
    <dgm:pt modelId="{B45EBAA5-B48F-4F35-8177-AB39FB4777DA}" type="sibTrans" cxnId="{C159AFCE-940A-4240-AB9E-F8AC3003756C}">
      <dgm:prSet/>
      <dgm:spPr/>
      <dgm:t>
        <a:bodyPr/>
        <a:lstStyle/>
        <a:p>
          <a:endParaRPr lang="en-US"/>
        </a:p>
      </dgm:t>
    </dgm:pt>
    <dgm:pt modelId="{70152E91-FE6A-49AF-94B4-62AB7BBB3AAF}">
      <dgm:prSet phldrT="[Text]"/>
      <dgm:spPr/>
      <dgm:t>
        <a:bodyPr/>
        <a:lstStyle/>
        <a:p>
          <a:r>
            <a:rPr lang="en-US" dirty="0"/>
            <a:t>Reports</a:t>
          </a:r>
        </a:p>
      </dgm:t>
    </dgm:pt>
    <dgm:pt modelId="{F29F0C9C-E0E0-49AA-9B69-C6438D331CB9}" type="parTrans" cxnId="{7685717D-3E36-4AD4-BC0C-54C8FB105799}">
      <dgm:prSet/>
      <dgm:spPr/>
      <dgm:t>
        <a:bodyPr/>
        <a:lstStyle/>
        <a:p>
          <a:endParaRPr lang="en-US"/>
        </a:p>
      </dgm:t>
    </dgm:pt>
    <dgm:pt modelId="{5DBD1268-ED5C-4DF3-8619-FBF5761F3CF8}" type="sibTrans" cxnId="{7685717D-3E36-4AD4-BC0C-54C8FB105799}">
      <dgm:prSet/>
      <dgm:spPr/>
      <dgm:t>
        <a:bodyPr/>
        <a:lstStyle/>
        <a:p>
          <a:endParaRPr lang="en-US"/>
        </a:p>
      </dgm:t>
    </dgm:pt>
    <dgm:pt modelId="{4F1ED54F-C59D-4B1B-93F4-96E747385462}">
      <dgm:prSet phldrT="[Text]"/>
      <dgm:spPr/>
      <dgm:t>
        <a:bodyPr/>
        <a:lstStyle/>
        <a:p>
          <a:r>
            <a:rPr lang="en-US" dirty="0"/>
            <a:t>Reference</a:t>
          </a:r>
        </a:p>
      </dgm:t>
    </dgm:pt>
    <dgm:pt modelId="{31E394E5-FA5D-4F77-B7B3-C2DDC6356DD4}" type="parTrans" cxnId="{283CE4CE-F530-4ACF-81C2-F15B7A75C34C}">
      <dgm:prSet/>
      <dgm:spPr/>
      <dgm:t>
        <a:bodyPr/>
        <a:lstStyle/>
        <a:p>
          <a:endParaRPr lang="en-US"/>
        </a:p>
      </dgm:t>
    </dgm:pt>
    <dgm:pt modelId="{958B45C4-CF48-431D-8667-0ACDC9B6CD75}" type="sibTrans" cxnId="{283CE4CE-F530-4ACF-81C2-F15B7A75C34C}">
      <dgm:prSet/>
      <dgm:spPr/>
      <dgm:t>
        <a:bodyPr/>
        <a:lstStyle/>
        <a:p>
          <a:endParaRPr lang="en-US"/>
        </a:p>
      </dgm:t>
    </dgm:pt>
    <dgm:pt modelId="{376F3297-0479-445A-8173-E5F6BE78E1E0}">
      <dgm:prSet phldrT="[Text]"/>
      <dgm:spPr/>
      <dgm:t>
        <a:bodyPr/>
        <a:lstStyle/>
        <a:p>
          <a:r>
            <a:rPr lang="en-US" dirty="0"/>
            <a:t>IB</a:t>
          </a:r>
        </a:p>
      </dgm:t>
    </dgm:pt>
    <dgm:pt modelId="{538F09EB-53F7-4179-969A-FA345DA50D85}" type="parTrans" cxnId="{DA45506F-A609-4A58-ACFD-E7E7F475B619}">
      <dgm:prSet/>
      <dgm:spPr/>
      <dgm:t>
        <a:bodyPr/>
        <a:lstStyle/>
        <a:p>
          <a:endParaRPr lang="en-US"/>
        </a:p>
      </dgm:t>
    </dgm:pt>
    <dgm:pt modelId="{3908B8EB-615D-464C-8BB4-F2532469ABD0}" type="sibTrans" cxnId="{DA45506F-A609-4A58-ACFD-E7E7F475B619}">
      <dgm:prSet/>
      <dgm:spPr/>
      <dgm:t>
        <a:bodyPr/>
        <a:lstStyle/>
        <a:p>
          <a:endParaRPr lang="en-US"/>
        </a:p>
      </dgm:t>
    </dgm:pt>
    <dgm:pt modelId="{A749A2CF-7CE0-4C74-8B32-15074B71564F}">
      <dgm:prSet phldrT="[Text]"/>
      <dgm:spPr/>
      <dgm:t>
        <a:bodyPr/>
        <a:lstStyle/>
        <a:p>
          <a:r>
            <a:rPr lang="en-US" dirty="0"/>
            <a:t>SUSAR Line listing</a:t>
          </a:r>
        </a:p>
      </dgm:t>
    </dgm:pt>
    <dgm:pt modelId="{E6BA0C02-6EC6-4B84-B3B6-AD04D07ACB0F}" type="parTrans" cxnId="{0AAC1337-CEB2-4342-82FB-063934156EFC}">
      <dgm:prSet/>
      <dgm:spPr/>
      <dgm:t>
        <a:bodyPr/>
        <a:lstStyle/>
        <a:p>
          <a:endParaRPr lang="en-US"/>
        </a:p>
      </dgm:t>
    </dgm:pt>
    <dgm:pt modelId="{5DB425E3-04E1-4A87-A95C-2F777D970B09}" type="sibTrans" cxnId="{0AAC1337-CEB2-4342-82FB-063934156EFC}">
      <dgm:prSet/>
      <dgm:spPr/>
      <dgm:t>
        <a:bodyPr/>
        <a:lstStyle/>
        <a:p>
          <a:endParaRPr lang="en-US"/>
        </a:p>
      </dgm:t>
    </dgm:pt>
    <dgm:pt modelId="{54CCFDF7-120D-4AB4-8A7B-B841BB61AE63}">
      <dgm:prSet phldrT="[Text]"/>
      <dgm:spPr/>
      <dgm:t>
        <a:bodyPr/>
        <a:lstStyle/>
        <a:p>
          <a:r>
            <a:rPr lang="en-US" dirty="0"/>
            <a:t>Causality</a:t>
          </a:r>
        </a:p>
      </dgm:t>
    </dgm:pt>
    <dgm:pt modelId="{2DABD797-B6E1-41A7-9F1B-517065DCD514}" type="parTrans" cxnId="{5033150F-C233-4F55-89D5-02743F87D613}">
      <dgm:prSet/>
      <dgm:spPr/>
      <dgm:t>
        <a:bodyPr/>
        <a:lstStyle/>
        <a:p>
          <a:endParaRPr lang="en-US"/>
        </a:p>
      </dgm:t>
    </dgm:pt>
    <dgm:pt modelId="{8C8C7E97-FC07-4FFB-9CFE-AF00433B3267}" type="sibTrans" cxnId="{5033150F-C233-4F55-89D5-02743F87D613}">
      <dgm:prSet/>
      <dgm:spPr/>
      <dgm:t>
        <a:bodyPr/>
        <a:lstStyle/>
        <a:p>
          <a:endParaRPr lang="en-US"/>
        </a:p>
      </dgm:t>
    </dgm:pt>
    <dgm:pt modelId="{F268EF62-8415-4C65-AE34-C2AFCE671C83}">
      <dgm:prSet phldrT="[Text]"/>
      <dgm:spPr/>
      <dgm:t>
        <a:bodyPr/>
        <a:lstStyle/>
        <a:p>
          <a:r>
            <a:rPr lang="en-US" dirty="0"/>
            <a:t>Sponsor/Non-Sponsor</a:t>
          </a:r>
        </a:p>
      </dgm:t>
    </dgm:pt>
    <dgm:pt modelId="{BD3FAD00-A00F-41C0-8CAE-6D9D6B91149D}" type="parTrans" cxnId="{B9727A7A-4520-42F3-BCBB-BBC3D5D95519}">
      <dgm:prSet/>
      <dgm:spPr/>
      <dgm:t>
        <a:bodyPr/>
        <a:lstStyle/>
        <a:p>
          <a:endParaRPr lang="en-US"/>
        </a:p>
      </dgm:t>
    </dgm:pt>
    <dgm:pt modelId="{A2D30AF5-6759-48A5-876D-0421E9C01F1C}" type="sibTrans" cxnId="{B9727A7A-4520-42F3-BCBB-BBC3D5D95519}">
      <dgm:prSet/>
      <dgm:spPr/>
      <dgm:t>
        <a:bodyPr/>
        <a:lstStyle/>
        <a:p>
          <a:endParaRPr lang="en-US"/>
        </a:p>
      </dgm:t>
    </dgm:pt>
    <dgm:pt modelId="{D2596706-7BEF-4C62-B0AB-D1A0E74DF40C}">
      <dgm:prSet phldrT="[Text]"/>
      <dgm:spPr/>
      <dgm:t>
        <a:bodyPr/>
        <a:lstStyle/>
        <a:p>
          <a:r>
            <a:rPr lang="en-US" dirty="0"/>
            <a:t>7/15</a:t>
          </a:r>
        </a:p>
      </dgm:t>
    </dgm:pt>
    <dgm:pt modelId="{7E218180-FEAA-4836-ACA2-C8696C82771B}" type="parTrans" cxnId="{CAB38020-39F1-415E-AFEC-6E05A2B91A8B}">
      <dgm:prSet/>
      <dgm:spPr/>
      <dgm:t>
        <a:bodyPr/>
        <a:lstStyle/>
        <a:p>
          <a:endParaRPr lang="en-US"/>
        </a:p>
      </dgm:t>
    </dgm:pt>
    <dgm:pt modelId="{CE0409F1-929D-4C35-B296-9CFD5742CED3}" type="sibTrans" cxnId="{CAB38020-39F1-415E-AFEC-6E05A2B91A8B}">
      <dgm:prSet/>
      <dgm:spPr/>
      <dgm:t>
        <a:bodyPr/>
        <a:lstStyle/>
        <a:p>
          <a:endParaRPr lang="en-US"/>
        </a:p>
      </dgm:t>
    </dgm:pt>
    <dgm:pt modelId="{E7FF6F75-A6F1-4E57-9F65-9D2AFCE5E0E9}">
      <dgm:prSet phldrT="[Text]"/>
      <dgm:spPr/>
      <dgm:t>
        <a:bodyPr/>
        <a:lstStyle/>
        <a:p>
          <a:r>
            <a:rPr lang="en-US" dirty="0"/>
            <a:t>Yes or no!</a:t>
          </a:r>
        </a:p>
      </dgm:t>
    </dgm:pt>
    <dgm:pt modelId="{4865CC2F-8776-48E5-94C3-CDCFED7F8FBB}" type="parTrans" cxnId="{040255AB-398E-4324-B61D-76EAF822DE71}">
      <dgm:prSet/>
      <dgm:spPr/>
      <dgm:t>
        <a:bodyPr/>
        <a:lstStyle/>
        <a:p>
          <a:endParaRPr lang="en-US"/>
        </a:p>
      </dgm:t>
    </dgm:pt>
    <dgm:pt modelId="{7924491C-9485-4BC2-93A1-24C71645C3F4}" type="sibTrans" cxnId="{040255AB-398E-4324-B61D-76EAF822DE71}">
      <dgm:prSet/>
      <dgm:spPr/>
      <dgm:t>
        <a:bodyPr/>
        <a:lstStyle/>
        <a:p>
          <a:endParaRPr lang="en-US"/>
        </a:p>
      </dgm:t>
    </dgm:pt>
    <dgm:pt modelId="{E737AB14-4CD7-478B-BD9B-9B56E971E0F8}">
      <dgm:prSet phldrT="[Text]"/>
      <dgm:spPr/>
      <dgm:t>
        <a:bodyPr/>
        <a:lstStyle/>
        <a:p>
          <a:r>
            <a:rPr lang="en-US" dirty="0"/>
            <a:t>Yes or yes!</a:t>
          </a:r>
        </a:p>
      </dgm:t>
    </dgm:pt>
    <dgm:pt modelId="{5C120B7F-0948-4EC2-B371-E6512E91C754}" type="parTrans" cxnId="{7334F2AD-44D4-4495-84CB-2536DD7E5A1F}">
      <dgm:prSet/>
      <dgm:spPr/>
      <dgm:t>
        <a:bodyPr/>
        <a:lstStyle/>
        <a:p>
          <a:endParaRPr lang="en-US"/>
        </a:p>
      </dgm:t>
    </dgm:pt>
    <dgm:pt modelId="{98574C26-3F30-4746-991F-0C2ED05E9F23}" type="sibTrans" cxnId="{7334F2AD-44D4-4495-84CB-2536DD7E5A1F}">
      <dgm:prSet/>
      <dgm:spPr/>
      <dgm:t>
        <a:bodyPr/>
        <a:lstStyle/>
        <a:p>
          <a:endParaRPr lang="en-US"/>
        </a:p>
      </dgm:t>
    </dgm:pt>
    <dgm:pt modelId="{F9168009-1A7F-4064-98F1-2B19F07A8E0B}" type="pres">
      <dgm:prSet presAssocID="{1D9CF545-2272-4D21-B70C-B190E1D7D3CB}" presName="linear" presStyleCnt="0">
        <dgm:presLayoutVars>
          <dgm:dir/>
          <dgm:resizeHandles val="exact"/>
        </dgm:presLayoutVars>
      </dgm:prSet>
      <dgm:spPr/>
    </dgm:pt>
    <dgm:pt modelId="{359B5C23-8A3A-4C3F-93A1-40B3AC45DD83}" type="pres">
      <dgm:prSet presAssocID="{54238AC2-83D9-4CDC-B1E6-9DDA86E5195B}" presName="comp" presStyleCnt="0"/>
      <dgm:spPr/>
    </dgm:pt>
    <dgm:pt modelId="{7DD20DCB-9CF2-48FA-BE91-020259C929D7}" type="pres">
      <dgm:prSet presAssocID="{54238AC2-83D9-4CDC-B1E6-9DDA86E5195B}" presName="box" presStyleLbl="node1" presStyleIdx="0" presStyleCnt="3"/>
      <dgm:spPr/>
    </dgm:pt>
    <dgm:pt modelId="{829CB66A-0C93-406F-B993-4FF41827278A}" type="pres">
      <dgm:prSet presAssocID="{54238AC2-83D9-4CDC-B1E6-9DDA86E5195B}" presName="img"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4000" b="-34000"/>
          </a:stretch>
        </a:blipFill>
      </dgm:spPr>
    </dgm:pt>
    <dgm:pt modelId="{4FBA4619-9A4A-4A0E-9149-EEAFCBEAAF10}" type="pres">
      <dgm:prSet presAssocID="{54238AC2-83D9-4CDC-B1E6-9DDA86E5195B}" presName="text" presStyleLbl="node1" presStyleIdx="0" presStyleCnt="3">
        <dgm:presLayoutVars>
          <dgm:bulletEnabled val="1"/>
        </dgm:presLayoutVars>
      </dgm:prSet>
      <dgm:spPr/>
    </dgm:pt>
    <dgm:pt modelId="{A90C5468-04A3-499B-A07F-915BBEC64E08}" type="pres">
      <dgm:prSet presAssocID="{F7927968-36B6-4AC2-9086-A1F3B15603DE}" presName="spacer" presStyleCnt="0"/>
      <dgm:spPr/>
    </dgm:pt>
    <dgm:pt modelId="{77650A04-4055-47A1-A42F-918546DD1C30}" type="pres">
      <dgm:prSet presAssocID="{70152E91-FE6A-49AF-94B4-62AB7BBB3AAF}" presName="comp" presStyleCnt="0"/>
      <dgm:spPr/>
    </dgm:pt>
    <dgm:pt modelId="{21E48D77-BBE8-4CF3-89B0-83EB452E1570}" type="pres">
      <dgm:prSet presAssocID="{70152E91-FE6A-49AF-94B4-62AB7BBB3AAF}" presName="box" presStyleLbl="node1" presStyleIdx="1" presStyleCnt="3"/>
      <dgm:spPr/>
    </dgm:pt>
    <dgm:pt modelId="{3BB0C0BB-D96C-43E4-8818-2353EB2946CB}" type="pres">
      <dgm:prSet presAssocID="{70152E91-FE6A-49AF-94B4-62AB7BBB3AAF}" presName="img"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3000" r="-23000"/>
          </a:stretch>
        </a:blipFill>
      </dgm:spPr>
    </dgm:pt>
    <dgm:pt modelId="{A6A874D5-3987-4743-86F0-19A742E70B11}" type="pres">
      <dgm:prSet presAssocID="{70152E91-FE6A-49AF-94B4-62AB7BBB3AAF}" presName="text" presStyleLbl="node1" presStyleIdx="1" presStyleCnt="3">
        <dgm:presLayoutVars>
          <dgm:bulletEnabled val="1"/>
        </dgm:presLayoutVars>
      </dgm:prSet>
      <dgm:spPr/>
    </dgm:pt>
    <dgm:pt modelId="{C6A87D31-7B5C-4169-9AFC-F8232C39B248}" type="pres">
      <dgm:prSet presAssocID="{5DBD1268-ED5C-4DF3-8619-FBF5761F3CF8}" presName="spacer" presStyleCnt="0"/>
      <dgm:spPr/>
    </dgm:pt>
    <dgm:pt modelId="{B2175066-E328-43FF-82ED-F33A32DB3419}" type="pres">
      <dgm:prSet presAssocID="{4F1ED54F-C59D-4B1B-93F4-96E747385462}" presName="comp" presStyleCnt="0"/>
      <dgm:spPr/>
    </dgm:pt>
    <dgm:pt modelId="{B94055BA-E522-451D-A0DD-62DF9D7761AA}" type="pres">
      <dgm:prSet presAssocID="{4F1ED54F-C59D-4B1B-93F4-96E747385462}" presName="box" presStyleLbl="node1" presStyleIdx="2" presStyleCnt="3"/>
      <dgm:spPr/>
    </dgm:pt>
    <dgm:pt modelId="{45A0901C-FAF8-4C1A-AE86-B009B9050C84}" type="pres">
      <dgm:prSet presAssocID="{4F1ED54F-C59D-4B1B-93F4-96E7473854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3000" b="-33000"/>
          </a:stretch>
        </a:blipFill>
      </dgm:spPr>
    </dgm:pt>
    <dgm:pt modelId="{37474FA4-6668-4970-9C71-7F1EB723705D}" type="pres">
      <dgm:prSet presAssocID="{4F1ED54F-C59D-4B1B-93F4-96E747385462}" presName="text" presStyleLbl="node1" presStyleIdx="2" presStyleCnt="3">
        <dgm:presLayoutVars>
          <dgm:bulletEnabled val="1"/>
        </dgm:presLayoutVars>
      </dgm:prSet>
      <dgm:spPr/>
    </dgm:pt>
  </dgm:ptLst>
  <dgm:cxnLst>
    <dgm:cxn modelId="{0BA68108-D82B-41E7-9D52-5E0BB0880369}" type="presOf" srcId="{E737AB14-4CD7-478B-BD9B-9B56E971E0F8}" destId="{B94055BA-E522-451D-A0DD-62DF9D7761AA}" srcOrd="0" destOrd="2" presId="urn:microsoft.com/office/officeart/2005/8/layout/vList4"/>
    <dgm:cxn modelId="{738B6E09-8AB3-46F2-9478-69DC443BF5C7}" type="presOf" srcId="{E737AB14-4CD7-478B-BD9B-9B56E971E0F8}" destId="{37474FA4-6668-4970-9C71-7F1EB723705D}" srcOrd="1" destOrd="2" presId="urn:microsoft.com/office/officeart/2005/8/layout/vList4"/>
    <dgm:cxn modelId="{BA3A680A-0042-4614-A91D-A577D39D0A3B}" type="presOf" srcId="{D2596706-7BEF-4C62-B0AB-D1A0E74DF40C}" destId="{7DD20DCB-9CF2-48FA-BE91-020259C929D7}" srcOrd="0" destOrd="4" presId="urn:microsoft.com/office/officeart/2005/8/layout/vList4"/>
    <dgm:cxn modelId="{492DBF0D-2845-4EA8-89B7-482249C93787}" type="presOf" srcId="{A749A2CF-7CE0-4C74-8B32-15074B71564F}" destId="{A6A874D5-3987-4743-86F0-19A742E70B11}" srcOrd="1" destOrd="1" presId="urn:microsoft.com/office/officeart/2005/8/layout/vList4"/>
    <dgm:cxn modelId="{5033150F-C233-4F55-89D5-02743F87D613}" srcId="{54238AC2-83D9-4CDC-B1E6-9DDA86E5195B}" destId="{54CCFDF7-120D-4AB4-8A7B-B841BB61AE63}" srcOrd="1" destOrd="0" parTransId="{2DABD797-B6E1-41A7-9F1B-517065DCD514}" sibTransId="{8C8C7E97-FC07-4FFB-9CFE-AF00433B3267}"/>
    <dgm:cxn modelId="{277A9E10-069A-400E-A07D-5751C0146098}" type="presOf" srcId="{E7FF6F75-A6F1-4E57-9F65-9D2AFCE5E0E9}" destId="{A6A874D5-3987-4743-86F0-19A742E70B11}" srcOrd="1" destOrd="2" presId="urn:microsoft.com/office/officeart/2005/8/layout/vList4"/>
    <dgm:cxn modelId="{92A8D912-010E-4C30-AA0C-90A295D0EB74}" type="presOf" srcId="{70152E91-FE6A-49AF-94B4-62AB7BBB3AAF}" destId="{A6A874D5-3987-4743-86F0-19A742E70B11}" srcOrd="1" destOrd="0" presId="urn:microsoft.com/office/officeart/2005/8/layout/vList4"/>
    <dgm:cxn modelId="{CAB38020-39F1-415E-AFEC-6E05A2B91A8B}" srcId="{54238AC2-83D9-4CDC-B1E6-9DDA86E5195B}" destId="{D2596706-7BEF-4C62-B0AB-D1A0E74DF40C}" srcOrd="3" destOrd="0" parTransId="{7E218180-FEAA-4836-ACA2-C8696C82771B}" sibTransId="{CE0409F1-929D-4C35-B296-9CFD5742CED3}"/>
    <dgm:cxn modelId="{32B06D29-4558-4AD2-93B8-F40DED19EDBC}" type="presOf" srcId="{E7FF6F75-A6F1-4E57-9F65-9D2AFCE5E0E9}" destId="{21E48D77-BBE8-4CF3-89B0-83EB452E1570}" srcOrd="0" destOrd="2" presId="urn:microsoft.com/office/officeart/2005/8/layout/vList4"/>
    <dgm:cxn modelId="{D83E832C-F0D0-44CF-BC26-280791EAE9E1}" type="presOf" srcId="{4F1ED54F-C59D-4B1B-93F4-96E747385462}" destId="{B94055BA-E522-451D-A0DD-62DF9D7761AA}" srcOrd="0" destOrd="0" presId="urn:microsoft.com/office/officeart/2005/8/layout/vList4"/>
    <dgm:cxn modelId="{7C3CAC32-F8FD-4B10-9FCB-1037E3EB57E8}" type="presOf" srcId="{54CCFDF7-120D-4AB4-8A7B-B841BB61AE63}" destId="{4FBA4619-9A4A-4A0E-9149-EEAFCBEAAF10}" srcOrd="1" destOrd="2" presId="urn:microsoft.com/office/officeart/2005/8/layout/vList4"/>
    <dgm:cxn modelId="{0AAC1337-CEB2-4342-82FB-063934156EFC}" srcId="{70152E91-FE6A-49AF-94B4-62AB7BBB3AAF}" destId="{A749A2CF-7CE0-4C74-8B32-15074B71564F}" srcOrd="0" destOrd="0" parTransId="{E6BA0C02-6EC6-4B84-B3B6-AD04D07ACB0F}" sibTransId="{5DB425E3-04E1-4A87-A95C-2F777D970B09}"/>
    <dgm:cxn modelId="{3D709A37-05C1-4EEA-9B28-EF2D5E216A86}" srcId="{1D9CF545-2272-4D21-B70C-B190E1D7D3CB}" destId="{54238AC2-83D9-4CDC-B1E6-9DDA86E5195B}" srcOrd="0" destOrd="0" parTransId="{A3ADD0F5-CEC5-4486-8FB5-185065C2DDF3}" sibTransId="{F7927968-36B6-4AC2-9086-A1F3B15603DE}"/>
    <dgm:cxn modelId="{CF81A94D-13EA-437E-834E-9E117B2416AF}" type="presOf" srcId="{376F3297-0479-445A-8173-E5F6BE78E1E0}" destId="{37474FA4-6668-4970-9C71-7F1EB723705D}" srcOrd="1" destOrd="1" presId="urn:microsoft.com/office/officeart/2005/8/layout/vList4"/>
    <dgm:cxn modelId="{C6EFDC58-0F8C-4872-9581-BC546BF7BB8B}" type="presOf" srcId="{F268EF62-8415-4C65-AE34-C2AFCE671C83}" destId="{7DD20DCB-9CF2-48FA-BE91-020259C929D7}" srcOrd="0" destOrd="3" presId="urn:microsoft.com/office/officeart/2005/8/layout/vList4"/>
    <dgm:cxn modelId="{DA45506F-A609-4A58-ACFD-E7E7F475B619}" srcId="{4F1ED54F-C59D-4B1B-93F4-96E747385462}" destId="{376F3297-0479-445A-8173-E5F6BE78E1E0}" srcOrd="0" destOrd="0" parTransId="{538F09EB-53F7-4179-969A-FA345DA50D85}" sibTransId="{3908B8EB-615D-464C-8BB4-F2532469ABD0}"/>
    <dgm:cxn modelId="{04F3AC6F-F650-41B2-A347-FB080F867375}" type="presOf" srcId="{70152E91-FE6A-49AF-94B4-62AB7BBB3AAF}" destId="{21E48D77-BBE8-4CF3-89B0-83EB452E1570}" srcOrd="0" destOrd="0" presId="urn:microsoft.com/office/officeart/2005/8/layout/vList4"/>
    <dgm:cxn modelId="{3235B773-D726-4242-A184-24F2D9C6ACBB}" type="presOf" srcId="{54238AC2-83D9-4CDC-B1E6-9DDA86E5195B}" destId="{4FBA4619-9A4A-4A0E-9149-EEAFCBEAAF10}" srcOrd="1" destOrd="0" presId="urn:microsoft.com/office/officeart/2005/8/layout/vList4"/>
    <dgm:cxn modelId="{4ED2497A-DFB2-4BC9-8632-31944839F636}" type="presOf" srcId="{4F1ED54F-C59D-4B1B-93F4-96E747385462}" destId="{37474FA4-6668-4970-9C71-7F1EB723705D}" srcOrd="1" destOrd="0" presId="urn:microsoft.com/office/officeart/2005/8/layout/vList4"/>
    <dgm:cxn modelId="{B9727A7A-4520-42F3-BCBB-BBC3D5D95519}" srcId="{54238AC2-83D9-4CDC-B1E6-9DDA86E5195B}" destId="{F268EF62-8415-4C65-AE34-C2AFCE671C83}" srcOrd="2" destOrd="0" parTransId="{BD3FAD00-A00F-41C0-8CAE-6D9D6B91149D}" sibTransId="{A2D30AF5-6759-48A5-876D-0421E9C01F1C}"/>
    <dgm:cxn modelId="{7685717D-3E36-4AD4-BC0C-54C8FB105799}" srcId="{1D9CF545-2272-4D21-B70C-B190E1D7D3CB}" destId="{70152E91-FE6A-49AF-94B4-62AB7BBB3AAF}" srcOrd="1" destOrd="0" parTransId="{F29F0C9C-E0E0-49AA-9B69-C6438D331CB9}" sibTransId="{5DBD1268-ED5C-4DF3-8619-FBF5761F3CF8}"/>
    <dgm:cxn modelId="{2426778C-5EF1-4511-A8B9-BFCD974E62DC}" type="presOf" srcId="{A749A2CF-7CE0-4C74-8B32-15074B71564F}" destId="{21E48D77-BBE8-4CF3-89B0-83EB452E1570}" srcOrd="0" destOrd="1" presId="urn:microsoft.com/office/officeart/2005/8/layout/vList4"/>
    <dgm:cxn modelId="{DF50339E-85F9-44EB-B1E1-1B806BA8A561}" type="presOf" srcId="{E1DBF5B0-F168-4CD5-AA6E-F094F93CC933}" destId="{4FBA4619-9A4A-4A0E-9149-EEAFCBEAAF10}" srcOrd="1" destOrd="1" presId="urn:microsoft.com/office/officeart/2005/8/layout/vList4"/>
    <dgm:cxn modelId="{3FEDBEA3-111E-4DE6-AAA0-C690C4CFA5F4}" type="presOf" srcId="{1D9CF545-2272-4D21-B70C-B190E1D7D3CB}" destId="{F9168009-1A7F-4064-98F1-2B19F07A8E0B}" srcOrd="0" destOrd="0" presId="urn:microsoft.com/office/officeart/2005/8/layout/vList4"/>
    <dgm:cxn modelId="{29509BA7-9268-468B-AE58-72C971EA12E7}" type="presOf" srcId="{E1DBF5B0-F168-4CD5-AA6E-F094F93CC933}" destId="{7DD20DCB-9CF2-48FA-BE91-020259C929D7}" srcOrd="0" destOrd="1" presId="urn:microsoft.com/office/officeart/2005/8/layout/vList4"/>
    <dgm:cxn modelId="{4A7B27A9-76FB-49B5-8115-494118B608EE}" type="presOf" srcId="{54CCFDF7-120D-4AB4-8A7B-B841BB61AE63}" destId="{7DD20DCB-9CF2-48FA-BE91-020259C929D7}" srcOrd="0" destOrd="2" presId="urn:microsoft.com/office/officeart/2005/8/layout/vList4"/>
    <dgm:cxn modelId="{040255AB-398E-4324-B61D-76EAF822DE71}" srcId="{70152E91-FE6A-49AF-94B4-62AB7BBB3AAF}" destId="{E7FF6F75-A6F1-4E57-9F65-9D2AFCE5E0E9}" srcOrd="1" destOrd="0" parTransId="{4865CC2F-8776-48E5-94C3-CDCFED7F8FBB}" sibTransId="{7924491C-9485-4BC2-93A1-24C71645C3F4}"/>
    <dgm:cxn modelId="{F45678AC-18AC-4DC9-8E35-677046A48765}" type="presOf" srcId="{F268EF62-8415-4C65-AE34-C2AFCE671C83}" destId="{4FBA4619-9A4A-4A0E-9149-EEAFCBEAAF10}" srcOrd="1" destOrd="3" presId="urn:microsoft.com/office/officeart/2005/8/layout/vList4"/>
    <dgm:cxn modelId="{7334F2AD-44D4-4495-84CB-2536DD7E5A1F}" srcId="{4F1ED54F-C59D-4B1B-93F4-96E747385462}" destId="{E737AB14-4CD7-478B-BD9B-9B56E971E0F8}" srcOrd="1" destOrd="0" parTransId="{5C120B7F-0948-4EC2-B371-E6512E91C754}" sibTransId="{98574C26-3F30-4746-991F-0C2ED05E9F23}"/>
    <dgm:cxn modelId="{25C6A6C4-7F95-4470-8A5B-0FC36473F1B3}" type="presOf" srcId="{54238AC2-83D9-4CDC-B1E6-9DDA86E5195B}" destId="{7DD20DCB-9CF2-48FA-BE91-020259C929D7}" srcOrd="0" destOrd="0" presId="urn:microsoft.com/office/officeart/2005/8/layout/vList4"/>
    <dgm:cxn modelId="{C159AFCE-940A-4240-AB9E-F8AC3003756C}" srcId="{54238AC2-83D9-4CDC-B1E6-9DDA86E5195B}" destId="{E1DBF5B0-F168-4CD5-AA6E-F094F93CC933}" srcOrd="0" destOrd="0" parTransId="{24B7ECCC-91E5-4422-8AF9-275CC466C3C6}" sibTransId="{B45EBAA5-B48F-4F35-8177-AB39FB4777DA}"/>
    <dgm:cxn modelId="{283CE4CE-F530-4ACF-81C2-F15B7A75C34C}" srcId="{1D9CF545-2272-4D21-B70C-B190E1D7D3CB}" destId="{4F1ED54F-C59D-4B1B-93F4-96E747385462}" srcOrd="2" destOrd="0" parTransId="{31E394E5-FA5D-4F77-B7B3-C2DDC6356DD4}" sibTransId="{958B45C4-CF48-431D-8667-0ACDC9B6CD75}"/>
    <dgm:cxn modelId="{0AFB84D4-DFAC-4D1E-87D3-3E7869A54213}" type="presOf" srcId="{D2596706-7BEF-4C62-B0AB-D1A0E74DF40C}" destId="{4FBA4619-9A4A-4A0E-9149-EEAFCBEAAF10}" srcOrd="1" destOrd="4" presId="urn:microsoft.com/office/officeart/2005/8/layout/vList4"/>
    <dgm:cxn modelId="{D7ED04D6-C1D6-4C36-8099-834C433CD753}" type="presOf" srcId="{376F3297-0479-445A-8173-E5F6BE78E1E0}" destId="{B94055BA-E522-451D-A0DD-62DF9D7761AA}" srcOrd="0" destOrd="1" presId="urn:microsoft.com/office/officeart/2005/8/layout/vList4"/>
    <dgm:cxn modelId="{0854A51A-D263-4ABD-BDCF-E822EF3B8117}" type="presParOf" srcId="{F9168009-1A7F-4064-98F1-2B19F07A8E0B}" destId="{359B5C23-8A3A-4C3F-93A1-40B3AC45DD83}" srcOrd="0" destOrd="0" presId="urn:microsoft.com/office/officeart/2005/8/layout/vList4"/>
    <dgm:cxn modelId="{BDA35BC2-35DE-4395-8526-3CAA7657886D}" type="presParOf" srcId="{359B5C23-8A3A-4C3F-93A1-40B3AC45DD83}" destId="{7DD20DCB-9CF2-48FA-BE91-020259C929D7}" srcOrd="0" destOrd="0" presId="urn:microsoft.com/office/officeart/2005/8/layout/vList4"/>
    <dgm:cxn modelId="{579AA6EC-AD39-4A81-B724-1EB4C381DB75}" type="presParOf" srcId="{359B5C23-8A3A-4C3F-93A1-40B3AC45DD83}" destId="{829CB66A-0C93-406F-B993-4FF41827278A}" srcOrd="1" destOrd="0" presId="urn:microsoft.com/office/officeart/2005/8/layout/vList4"/>
    <dgm:cxn modelId="{320A20EC-242E-44DC-9FBB-FF85BEF0974D}" type="presParOf" srcId="{359B5C23-8A3A-4C3F-93A1-40B3AC45DD83}" destId="{4FBA4619-9A4A-4A0E-9149-EEAFCBEAAF10}" srcOrd="2" destOrd="0" presId="urn:microsoft.com/office/officeart/2005/8/layout/vList4"/>
    <dgm:cxn modelId="{D23AEB57-2EFC-47EC-99D1-89652E4E9E39}" type="presParOf" srcId="{F9168009-1A7F-4064-98F1-2B19F07A8E0B}" destId="{A90C5468-04A3-499B-A07F-915BBEC64E08}" srcOrd="1" destOrd="0" presId="urn:microsoft.com/office/officeart/2005/8/layout/vList4"/>
    <dgm:cxn modelId="{D58812BD-E2AB-4B9F-8410-A78CBCD0459B}" type="presParOf" srcId="{F9168009-1A7F-4064-98F1-2B19F07A8E0B}" destId="{77650A04-4055-47A1-A42F-918546DD1C30}" srcOrd="2" destOrd="0" presId="urn:microsoft.com/office/officeart/2005/8/layout/vList4"/>
    <dgm:cxn modelId="{01E09C90-BE19-4B0F-A73A-BEA572192448}" type="presParOf" srcId="{77650A04-4055-47A1-A42F-918546DD1C30}" destId="{21E48D77-BBE8-4CF3-89B0-83EB452E1570}" srcOrd="0" destOrd="0" presId="urn:microsoft.com/office/officeart/2005/8/layout/vList4"/>
    <dgm:cxn modelId="{66958C34-3711-4083-9343-593163B26CE1}" type="presParOf" srcId="{77650A04-4055-47A1-A42F-918546DD1C30}" destId="{3BB0C0BB-D96C-43E4-8818-2353EB2946CB}" srcOrd="1" destOrd="0" presId="urn:microsoft.com/office/officeart/2005/8/layout/vList4"/>
    <dgm:cxn modelId="{B1F7A662-AC20-4726-A2AF-5042602A6585}" type="presParOf" srcId="{77650A04-4055-47A1-A42F-918546DD1C30}" destId="{A6A874D5-3987-4743-86F0-19A742E70B11}" srcOrd="2" destOrd="0" presId="urn:microsoft.com/office/officeart/2005/8/layout/vList4"/>
    <dgm:cxn modelId="{A944278B-E71B-45AE-A9F1-350677E56175}" type="presParOf" srcId="{F9168009-1A7F-4064-98F1-2B19F07A8E0B}" destId="{C6A87D31-7B5C-4169-9AFC-F8232C39B248}" srcOrd="3" destOrd="0" presId="urn:microsoft.com/office/officeart/2005/8/layout/vList4"/>
    <dgm:cxn modelId="{9FD60A17-22ED-4D88-B3DA-D37536D0972E}" type="presParOf" srcId="{F9168009-1A7F-4064-98F1-2B19F07A8E0B}" destId="{B2175066-E328-43FF-82ED-F33A32DB3419}" srcOrd="4" destOrd="0" presId="urn:microsoft.com/office/officeart/2005/8/layout/vList4"/>
    <dgm:cxn modelId="{C4EB388A-2EC1-45B7-A3FF-DFDF6FBA1531}" type="presParOf" srcId="{B2175066-E328-43FF-82ED-F33A32DB3419}" destId="{B94055BA-E522-451D-A0DD-62DF9D7761AA}" srcOrd="0" destOrd="0" presId="urn:microsoft.com/office/officeart/2005/8/layout/vList4"/>
    <dgm:cxn modelId="{22BF0CD1-DDCB-47F1-B56C-C79C1032EFED}" type="presParOf" srcId="{B2175066-E328-43FF-82ED-F33A32DB3419}" destId="{45A0901C-FAF8-4C1A-AE86-B009B9050C84}" srcOrd="1" destOrd="0" presId="urn:microsoft.com/office/officeart/2005/8/layout/vList4"/>
    <dgm:cxn modelId="{31D98DF3-00BE-4D03-99E0-2952765BE00A}" type="presParOf" srcId="{B2175066-E328-43FF-82ED-F33A32DB3419}" destId="{37474FA4-6668-4970-9C71-7F1EB723705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20DCB-9CF2-48FA-BE91-020259C929D7}">
      <dsp:nvSpPr>
        <dsp:cNvPr id="0" name=""/>
        <dsp:cNvSpPr/>
      </dsp:nvSpPr>
      <dsp:spPr>
        <a:xfrm>
          <a:off x="0" y="0"/>
          <a:ext cx="4078589" cy="123007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SUSARs</a:t>
          </a:r>
        </a:p>
        <a:p>
          <a:pPr marL="114300" lvl="1" indent="-114300" algn="l" defTabSz="577850">
            <a:lnSpc>
              <a:spcPct val="90000"/>
            </a:lnSpc>
            <a:spcBef>
              <a:spcPct val="0"/>
            </a:spcBef>
            <a:spcAft>
              <a:spcPct val="15000"/>
            </a:spcAft>
            <a:buChar char="•"/>
          </a:pPr>
          <a:r>
            <a:rPr lang="en-US" sz="1300" kern="1200" dirty="0"/>
            <a:t>Domestic/Protocol</a:t>
          </a:r>
        </a:p>
        <a:p>
          <a:pPr marL="114300" lvl="1" indent="-114300" algn="l" defTabSz="577850">
            <a:lnSpc>
              <a:spcPct val="90000"/>
            </a:lnSpc>
            <a:spcBef>
              <a:spcPct val="0"/>
            </a:spcBef>
            <a:spcAft>
              <a:spcPct val="15000"/>
            </a:spcAft>
            <a:buChar char="•"/>
          </a:pPr>
          <a:r>
            <a:rPr lang="en-US" sz="1300" kern="1200" dirty="0"/>
            <a:t>Causality</a:t>
          </a:r>
        </a:p>
        <a:p>
          <a:pPr marL="114300" lvl="1" indent="-114300" algn="l" defTabSz="577850">
            <a:lnSpc>
              <a:spcPct val="90000"/>
            </a:lnSpc>
            <a:spcBef>
              <a:spcPct val="0"/>
            </a:spcBef>
            <a:spcAft>
              <a:spcPct val="15000"/>
            </a:spcAft>
            <a:buChar char="•"/>
          </a:pPr>
          <a:r>
            <a:rPr lang="en-US" sz="1300" kern="1200" dirty="0"/>
            <a:t>Sponsor/Non-Sponsor</a:t>
          </a:r>
        </a:p>
        <a:p>
          <a:pPr marL="114300" lvl="1" indent="-114300" algn="l" defTabSz="577850">
            <a:lnSpc>
              <a:spcPct val="90000"/>
            </a:lnSpc>
            <a:spcBef>
              <a:spcPct val="0"/>
            </a:spcBef>
            <a:spcAft>
              <a:spcPct val="15000"/>
            </a:spcAft>
            <a:buChar char="•"/>
          </a:pPr>
          <a:r>
            <a:rPr lang="en-US" sz="1300" kern="1200" dirty="0"/>
            <a:t>7/15</a:t>
          </a:r>
        </a:p>
      </dsp:txBody>
      <dsp:txXfrm>
        <a:off x="938725" y="0"/>
        <a:ext cx="3139863" cy="1230079"/>
      </dsp:txXfrm>
    </dsp:sp>
    <dsp:sp modelId="{829CB66A-0C93-406F-B993-4FF41827278A}">
      <dsp:nvSpPr>
        <dsp:cNvPr id="0" name=""/>
        <dsp:cNvSpPr/>
      </dsp:nvSpPr>
      <dsp:spPr>
        <a:xfrm>
          <a:off x="123007" y="123007"/>
          <a:ext cx="815717" cy="984063"/>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4000" b="-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E48D77-BBE8-4CF3-89B0-83EB452E1570}">
      <dsp:nvSpPr>
        <dsp:cNvPr id="0" name=""/>
        <dsp:cNvSpPr/>
      </dsp:nvSpPr>
      <dsp:spPr>
        <a:xfrm>
          <a:off x="0" y="1353087"/>
          <a:ext cx="4078589" cy="1230079"/>
        </a:xfrm>
        <a:prstGeom prst="roundRect">
          <a:avLst>
            <a:gd name="adj" fmla="val 10000"/>
          </a:avLst>
        </a:prstGeom>
        <a:solidFill>
          <a:schemeClr val="accent4">
            <a:hueOff val="-1786209"/>
            <a:satOff val="-2474"/>
            <a:lumOff val="-12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Reports</a:t>
          </a:r>
        </a:p>
        <a:p>
          <a:pPr marL="114300" lvl="1" indent="-114300" algn="l" defTabSz="577850">
            <a:lnSpc>
              <a:spcPct val="90000"/>
            </a:lnSpc>
            <a:spcBef>
              <a:spcPct val="0"/>
            </a:spcBef>
            <a:spcAft>
              <a:spcPct val="15000"/>
            </a:spcAft>
            <a:buChar char="•"/>
          </a:pPr>
          <a:r>
            <a:rPr lang="en-US" sz="1300" kern="1200" dirty="0"/>
            <a:t>SUSAR Line listing</a:t>
          </a:r>
        </a:p>
        <a:p>
          <a:pPr marL="114300" lvl="1" indent="-114300" algn="l" defTabSz="577850">
            <a:lnSpc>
              <a:spcPct val="90000"/>
            </a:lnSpc>
            <a:spcBef>
              <a:spcPct val="0"/>
            </a:spcBef>
            <a:spcAft>
              <a:spcPct val="15000"/>
            </a:spcAft>
            <a:buChar char="•"/>
          </a:pPr>
          <a:r>
            <a:rPr lang="en-US" sz="1300" kern="1200" dirty="0"/>
            <a:t>Yes or no!</a:t>
          </a:r>
        </a:p>
      </dsp:txBody>
      <dsp:txXfrm>
        <a:off x="938725" y="1353087"/>
        <a:ext cx="3139863" cy="1230079"/>
      </dsp:txXfrm>
    </dsp:sp>
    <dsp:sp modelId="{3BB0C0BB-D96C-43E4-8818-2353EB2946CB}">
      <dsp:nvSpPr>
        <dsp:cNvPr id="0" name=""/>
        <dsp:cNvSpPr/>
      </dsp:nvSpPr>
      <dsp:spPr>
        <a:xfrm>
          <a:off x="123007" y="1476095"/>
          <a:ext cx="815717" cy="984063"/>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4055BA-E522-451D-A0DD-62DF9D7761AA}">
      <dsp:nvSpPr>
        <dsp:cNvPr id="0" name=""/>
        <dsp:cNvSpPr/>
      </dsp:nvSpPr>
      <dsp:spPr>
        <a:xfrm>
          <a:off x="0" y="2706174"/>
          <a:ext cx="4078589" cy="1230079"/>
        </a:xfrm>
        <a:prstGeom prst="roundRect">
          <a:avLst>
            <a:gd name="adj" fmla="val 10000"/>
          </a:avLst>
        </a:prstGeom>
        <a:solidFill>
          <a:schemeClr val="accent4">
            <a:hueOff val="-3572419"/>
            <a:satOff val="-4948"/>
            <a:lumOff val="-2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Reference</a:t>
          </a:r>
        </a:p>
        <a:p>
          <a:pPr marL="114300" lvl="1" indent="-114300" algn="l" defTabSz="577850">
            <a:lnSpc>
              <a:spcPct val="90000"/>
            </a:lnSpc>
            <a:spcBef>
              <a:spcPct val="0"/>
            </a:spcBef>
            <a:spcAft>
              <a:spcPct val="15000"/>
            </a:spcAft>
            <a:buChar char="•"/>
          </a:pPr>
          <a:r>
            <a:rPr lang="en-US" sz="1300" kern="1200" dirty="0"/>
            <a:t>IB</a:t>
          </a:r>
        </a:p>
        <a:p>
          <a:pPr marL="114300" lvl="1" indent="-114300" algn="l" defTabSz="577850">
            <a:lnSpc>
              <a:spcPct val="90000"/>
            </a:lnSpc>
            <a:spcBef>
              <a:spcPct val="0"/>
            </a:spcBef>
            <a:spcAft>
              <a:spcPct val="15000"/>
            </a:spcAft>
            <a:buChar char="•"/>
          </a:pPr>
          <a:r>
            <a:rPr lang="en-US" sz="1300" kern="1200" dirty="0"/>
            <a:t>Yes or yes!</a:t>
          </a:r>
        </a:p>
      </dsp:txBody>
      <dsp:txXfrm>
        <a:off x="938725" y="2706174"/>
        <a:ext cx="3139863" cy="1230079"/>
      </dsp:txXfrm>
    </dsp:sp>
    <dsp:sp modelId="{45A0901C-FAF8-4C1A-AE86-B009B9050C84}">
      <dsp:nvSpPr>
        <dsp:cNvPr id="0" name=""/>
        <dsp:cNvSpPr/>
      </dsp:nvSpPr>
      <dsp:spPr>
        <a:xfrm>
          <a:off x="123007" y="2829182"/>
          <a:ext cx="815717" cy="98406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3000" b="-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F89B548-31F2-4380-A7CB-1A3C27F7F03F}" type="datetimeFigureOut">
              <a:rPr lang="en-US" smtClean="0"/>
              <a:t>5/20/19</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67CCCCE-84D3-427F-A1EF-A4ACBFDEAF5D}" type="slidenum">
              <a:rPr lang="en-US" smtClean="0"/>
              <a:t>‹#›</a:t>
            </a:fld>
            <a:endParaRPr lang="en-US" dirty="0"/>
          </a:p>
        </p:txBody>
      </p:sp>
    </p:spTree>
    <p:extLst>
      <p:ext uri="{BB962C8B-B14F-4D97-AF65-F5344CB8AC3E}">
        <p14:creationId xmlns:p14="http://schemas.microsoft.com/office/powerpoint/2010/main" val="841668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AF035EB-C110-4A69-B5C3-FFEF893E8275}" type="datetimeFigureOut">
              <a:rPr lang="en-US" smtClean="0"/>
              <a:t>5/20/19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CC64630-3821-4A19-A43E-7CBCDF786B9D}" type="slidenum">
              <a:rPr lang="en-US" smtClean="0"/>
              <a:t>‹#›</a:t>
            </a:fld>
            <a:endParaRPr lang="en-US" dirty="0"/>
          </a:p>
        </p:txBody>
      </p:sp>
    </p:spTree>
    <p:extLst>
      <p:ext uri="{BB962C8B-B14F-4D97-AF65-F5344CB8AC3E}">
        <p14:creationId xmlns:p14="http://schemas.microsoft.com/office/powerpoint/2010/main" val="426346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eriod"/>
            </a:pPr>
            <a:endParaRPr lang="en-US" dirty="0"/>
          </a:p>
        </p:txBody>
      </p:sp>
      <p:sp>
        <p:nvSpPr>
          <p:cNvPr id="4" name="Slide Number Placeholder 3"/>
          <p:cNvSpPr>
            <a:spLocks noGrp="1"/>
          </p:cNvSpPr>
          <p:nvPr>
            <p:ph type="sldNum" sz="quarter" idx="10"/>
          </p:nvPr>
        </p:nvSpPr>
        <p:spPr/>
        <p:txBody>
          <a:bodyPr/>
          <a:lstStyle/>
          <a:p>
            <a:pPr defTabSz="931774">
              <a:defRPr/>
            </a:pPr>
            <a:fld id="{9B8BD6DD-65F9-4D9F-9533-AFA43FC30D15}" type="slidenum">
              <a:rPr lang="en-US">
                <a:solidFill>
                  <a:prstClr val="black"/>
                </a:solidFill>
                <a:latin typeface="Calibri" panose="020F0502020204030204"/>
              </a:rPr>
              <a:pPr defTabSz="931774">
                <a:def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13771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27D0288C-2438-425B-B934-C3A9D3A94DF9}"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14</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08610" name="Rectangle 2"/>
          <p:cNvSpPr>
            <a:spLocks noGrp="1" noRot="1" noChangeAspect="1" noChangeArrowheads="1" noTextEdit="1"/>
          </p:cNvSpPr>
          <p:nvPr>
            <p:ph type="sldImg"/>
          </p:nvPr>
        </p:nvSpPr>
        <p:spPr>
          <a:xfrm>
            <a:off x="431800" y="708025"/>
            <a:ext cx="6302375" cy="3544888"/>
          </a:xfrm>
          <a:ln/>
        </p:spPr>
      </p:sp>
      <p:sp>
        <p:nvSpPr>
          <p:cNvPr id="70861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2250703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15</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106383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16</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403059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17</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1530505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18</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115940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BC94FDE8-410F-4B49-B67C-39041B34FDE1}"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19</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12706" name="Rectangle 2"/>
          <p:cNvSpPr>
            <a:spLocks noGrp="1" noRot="1" noChangeAspect="1" noChangeArrowheads="1" noTextEdit="1"/>
          </p:cNvSpPr>
          <p:nvPr>
            <p:ph type="sldImg"/>
          </p:nvPr>
        </p:nvSpPr>
        <p:spPr>
          <a:xfrm>
            <a:off x="431800" y="708025"/>
            <a:ext cx="6302375" cy="3544888"/>
          </a:xfrm>
          <a:ln/>
        </p:spPr>
      </p:sp>
      <p:sp>
        <p:nvSpPr>
          <p:cNvPr id="712707"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3879783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BC94FDE8-410F-4B49-B67C-39041B34FDE1}"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20</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12706" name="Rectangle 2"/>
          <p:cNvSpPr>
            <a:spLocks noGrp="1" noRot="1" noChangeAspect="1" noChangeArrowheads="1" noTextEdit="1"/>
          </p:cNvSpPr>
          <p:nvPr>
            <p:ph type="sldImg"/>
          </p:nvPr>
        </p:nvSpPr>
        <p:spPr>
          <a:xfrm>
            <a:off x="431800" y="708025"/>
            <a:ext cx="6302375" cy="3544888"/>
          </a:xfrm>
          <a:ln/>
        </p:spPr>
      </p:sp>
      <p:sp>
        <p:nvSpPr>
          <p:cNvPr id="712707"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416777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BC94FDE8-410F-4B49-B67C-39041B34FDE1}"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21</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12706" name="Rectangle 2"/>
          <p:cNvSpPr>
            <a:spLocks noGrp="1" noRot="1" noChangeAspect="1" noChangeArrowheads="1" noTextEdit="1"/>
          </p:cNvSpPr>
          <p:nvPr>
            <p:ph type="sldImg"/>
          </p:nvPr>
        </p:nvSpPr>
        <p:spPr>
          <a:xfrm>
            <a:off x="431800" y="708025"/>
            <a:ext cx="6302375" cy="3544888"/>
          </a:xfrm>
          <a:ln/>
        </p:spPr>
      </p:sp>
      <p:sp>
        <p:nvSpPr>
          <p:cNvPr id="712707"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417929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08D31B7C-FFFF-4B85-8DCB-A8B3B1DE7C0B}"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22</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28066" name="Rectangle 2"/>
          <p:cNvSpPr>
            <a:spLocks noGrp="1" noRot="1" noChangeAspect="1" noChangeArrowheads="1" noTextEdit="1"/>
          </p:cNvSpPr>
          <p:nvPr>
            <p:ph type="sldImg"/>
          </p:nvPr>
        </p:nvSpPr>
        <p:spPr>
          <a:xfrm>
            <a:off x="431800" y="708025"/>
            <a:ext cx="6302375" cy="3544888"/>
          </a:xfrm>
          <a:ln/>
        </p:spPr>
      </p:sp>
      <p:sp>
        <p:nvSpPr>
          <p:cNvPr id="728067"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288189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403225" y="865188"/>
            <a:ext cx="6203950"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540" name="Shape 540"/>
          <p:cNvSpPr txBox="1">
            <a:spLocks noGrp="1"/>
          </p:cNvSpPr>
          <p:nvPr>
            <p:ph type="body" idx="1"/>
          </p:nvPr>
        </p:nvSpPr>
        <p:spPr>
          <a:xfrm>
            <a:off x="934720" y="4719214"/>
            <a:ext cx="5140960" cy="4591775"/>
          </a:xfrm>
          <a:prstGeom prst="rect">
            <a:avLst/>
          </a:prstGeom>
          <a:noFill/>
          <a:ln>
            <a:noFill/>
          </a:ln>
        </p:spPr>
        <p:txBody>
          <a:bodyPr spcFirstLastPara="1" wrap="square" lIns="93162" tIns="93162" rIns="93162" bIns="93162" anchor="t" anchorCtr="0">
            <a:noAutofit/>
          </a:bodyPr>
          <a:lstStyle/>
          <a:p>
            <a:pPr>
              <a:spcBef>
                <a:spcPts val="306"/>
              </a:spcBef>
              <a:buClr>
                <a:schemeClr val="dk1"/>
              </a:buClr>
              <a:buSzPts val="1200"/>
            </a:pPr>
            <a:endParaRPr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705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403225" y="865188"/>
            <a:ext cx="6203950"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295" name="Shape 295"/>
          <p:cNvSpPr txBox="1">
            <a:spLocks noGrp="1"/>
          </p:cNvSpPr>
          <p:nvPr>
            <p:ph type="body" idx="1"/>
          </p:nvPr>
        </p:nvSpPr>
        <p:spPr>
          <a:xfrm>
            <a:off x="955491" y="4487046"/>
            <a:ext cx="5255204" cy="4365817"/>
          </a:xfrm>
          <a:prstGeom prst="rect">
            <a:avLst/>
          </a:prstGeom>
          <a:noFill/>
          <a:ln>
            <a:noFill/>
          </a:ln>
        </p:spPr>
        <p:txBody>
          <a:bodyPr spcFirstLastPara="1" wrap="square" lIns="92194" tIns="45295" rIns="92194" bIns="45295" anchor="t" anchorCtr="0">
            <a:noAutofit/>
          </a:bodyPr>
          <a:lstStyle/>
          <a:p>
            <a:pPr>
              <a:buClr>
                <a:schemeClr val="dk1"/>
              </a:buClr>
              <a:buSzPts val="300"/>
            </a:pPr>
            <a:endParaRPr dirty="0">
              <a:solidFill>
                <a:srgbClr val="003366"/>
              </a:solidFill>
            </a:endParaRPr>
          </a:p>
        </p:txBody>
      </p:sp>
      <p:sp>
        <p:nvSpPr>
          <p:cNvPr id="296" name="Shape 296"/>
          <p:cNvSpPr txBox="1">
            <a:spLocks noGrp="1"/>
          </p:cNvSpPr>
          <p:nvPr>
            <p:ph type="sldNum" idx="12"/>
          </p:nvPr>
        </p:nvSpPr>
        <p:spPr>
          <a:xfrm>
            <a:off x="4058571" y="8976838"/>
            <a:ext cx="3105997" cy="472890"/>
          </a:xfrm>
          <a:prstGeom prst="rect">
            <a:avLst/>
          </a:prstGeom>
          <a:noFill/>
          <a:ln>
            <a:noFill/>
          </a:ln>
        </p:spPr>
        <p:txBody>
          <a:bodyPr spcFirstLastPara="1" wrap="square" lIns="93162" tIns="46568" rIns="93162" bIns="46568" anchor="t" anchorCtr="0">
            <a:noAutofit/>
          </a:bodyPr>
          <a:lstStyle/>
          <a:p>
            <a:pPr algn="l" defTabSz="931774">
              <a:buClr>
                <a:prstClr val="black"/>
              </a:buClr>
              <a:buSzPts val="450"/>
              <a:defRPr/>
            </a:pPr>
            <a:fld id="{00000000-1234-1234-1234-123412341234}" type="slidenum">
              <a:rPr lang="en-US" sz="1800">
                <a:solidFill>
                  <a:prstClr val="black"/>
                </a:solidFill>
                <a:latin typeface="Arial"/>
                <a:ea typeface="Arial"/>
                <a:cs typeface="Arial"/>
                <a:sym typeface="Arial"/>
              </a:rPr>
              <a:pPr algn="l" defTabSz="931774">
                <a:buClr>
                  <a:prstClr val="black"/>
                </a:buClr>
                <a:buSzPts val="450"/>
                <a:defRPr/>
              </a:pPr>
              <a:t>3</a:t>
            </a:fld>
            <a:endParaRPr sz="1800" dirty="0">
              <a:solidFill>
                <a:prstClr val="black"/>
              </a:solidFill>
              <a:latin typeface="Arial"/>
              <a:ea typeface="Arial"/>
              <a:cs typeface="Arial"/>
              <a:sym typeface="Arial"/>
            </a:endParaRPr>
          </a:p>
        </p:txBody>
      </p:sp>
    </p:spTree>
    <p:extLst>
      <p:ext uri="{BB962C8B-B14F-4D97-AF65-F5344CB8AC3E}">
        <p14:creationId xmlns:p14="http://schemas.microsoft.com/office/powerpoint/2010/main" val="12369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 removing text and referencing</a:t>
            </a:r>
            <a:r>
              <a:rPr lang="en-US" baseline="0" dirty="0"/>
              <a:t> safety aspects at each step</a:t>
            </a:r>
          </a:p>
          <a:p>
            <a:pPr lvl="0"/>
            <a:r>
              <a:rPr lang="en-US" b="1" dirty="0"/>
              <a:t>Approved protocol</a:t>
            </a:r>
          </a:p>
          <a:p>
            <a:pPr lvl="1"/>
            <a:r>
              <a:rPr lang="en-US" dirty="0"/>
              <a:t>Safety Reporting Processes</a:t>
            </a:r>
          </a:p>
          <a:p>
            <a:pPr lvl="1"/>
            <a:r>
              <a:rPr lang="en-US" dirty="0"/>
              <a:t>Exceptions to SAE definitions</a:t>
            </a:r>
          </a:p>
          <a:p>
            <a:pPr lvl="0"/>
            <a:r>
              <a:rPr lang="en-US" dirty="0"/>
              <a:t>Investigator Selection</a:t>
            </a:r>
          </a:p>
          <a:p>
            <a:pPr lvl="1"/>
            <a:r>
              <a:rPr lang="en-US" dirty="0"/>
              <a:t>GCP training</a:t>
            </a:r>
          </a:p>
          <a:p>
            <a:pPr lvl="1"/>
            <a:r>
              <a:rPr lang="en-US" dirty="0"/>
              <a:t>Investigator Responsibilities</a:t>
            </a:r>
          </a:p>
          <a:p>
            <a:pPr lvl="1"/>
            <a:r>
              <a:rPr lang="en-US" dirty="0"/>
              <a:t>SAE reporting training</a:t>
            </a:r>
          </a:p>
          <a:p>
            <a:pPr lvl="1"/>
            <a:endParaRPr lang="en-US" dirty="0"/>
          </a:p>
          <a:p>
            <a:pPr lvl="0"/>
            <a:r>
              <a:rPr lang="en-US" dirty="0"/>
              <a:t>Approval Process</a:t>
            </a:r>
          </a:p>
          <a:p>
            <a:pPr lvl="1"/>
            <a:r>
              <a:rPr lang="en-US" dirty="0"/>
              <a:t>Ethics Review</a:t>
            </a:r>
          </a:p>
          <a:p>
            <a:pPr lvl="1"/>
            <a:r>
              <a:rPr lang="en-US" dirty="0"/>
              <a:t>IRB Requirements</a:t>
            </a:r>
          </a:p>
          <a:p>
            <a:pPr lvl="1"/>
            <a:r>
              <a:rPr lang="en-US" dirty="0"/>
              <a:t>Safety Documents</a:t>
            </a:r>
          </a:p>
          <a:p>
            <a:pPr lvl="1"/>
            <a:r>
              <a:rPr lang="en-US" dirty="0"/>
              <a:t>IB/RSI</a:t>
            </a:r>
          </a:p>
          <a:p>
            <a:pPr lvl="0"/>
            <a:r>
              <a:rPr lang="en-US" dirty="0"/>
              <a:t>Patient Recruitment and Participation</a:t>
            </a:r>
          </a:p>
          <a:p>
            <a:pPr lvl="1"/>
            <a:r>
              <a:rPr lang="en-US" dirty="0"/>
              <a:t>Informed Consent</a:t>
            </a:r>
          </a:p>
          <a:p>
            <a:pPr lvl="1"/>
            <a:r>
              <a:rPr lang="en-US" dirty="0"/>
              <a:t>Risk and benefits</a:t>
            </a:r>
          </a:p>
          <a:p>
            <a:pPr lvl="1"/>
            <a:r>
              <a:rPr lang="en-US" dirty="0"/>
              <a:t>Training</a:t>
            </a:r>
          </a:p>
          <a:p>
            <a:pPr lvl="0"/>
            <a:r>
              <a:rPr lang="en-US" dirty="0"/>
              <a:t>Data Filed and Registered</a:t>
            </a:r>
          </a:p>
          <a:p>
            <a:pPr lvl="1"/>
            <a:r>
              <a:rPr lang="en-US" dirty="0"/>
              <a:t>Health authorities</a:t>
            </a:r>
          </a:p>
          <a:p>
            <a:pPr lvl="1"/>
            <a:r>
              <a:rPr lang="en-US" dirty="0"/>
              <a:t>Ethics</a:t>
            </a:r>
          </a:p>
          <a:p>
            <a:pPr lvl="1"/>
            <a:r>
              <a:rPr lang="en-US" dirty="0"/>
              <a:t>Ongoing PV activities marketed products</a:t>
            </a:r>
          </a:p>
          <a:p>
            <a:pPr lvl="0"/>
            <a:r>
              <a:rPr lang="en-US" dirty="0"/>
              <a:t>Presentation and Publication if Report</a:t>
            </a:r>
          </a:p>
          <a:p>
            <a:pPr lvl="1"/>
            <a:r>
              <a:rPr lang="en-US" dirty="0"/>
              <a:t>Aggregate reporting</a:t>
            </a:r>
          </a:p>
          <a:p>
            <a:pPr lvl="1"/>
            <a:r>
              <a:rPr lang="en-US" dirty="0"/>
              <a:t>Annual reporting</a:t>
            </a:r>
          </a:p>
          <a:p>
            <a:pPr lvl="1"/>
            <a:r>
              <a:rPr lang="en-US" dirty="0"/>
              <a:t>IB/LPIs</a:t>
            </a:r>
          </a:p>
          <a:p>
            <a:pPr lvl="1"/>
            <a:r>
              <a:rPr lang="en-US" dirty="0"/>
              <a:t>DSURs</a:t>
            </a:r>
          </a:p>
          <a:p>
            <a:pPr lvl="1"/>
            <a:r>
              <a:rPr lang="en-US" dirty="0"/>
              <a:t>CSR</a:t>
            </a:r>
          </a:p>
          <a:p>
            <a:pPr lvl="0"/>
            <a:r>
              <a:rPr lang="en-US" dirty="0"/>
              <a:t>Statistical Analysis</a:t>
            </a:r>
          </a:p>
          <a:p>
            <a:pPr lvl="1"/>
            <a:r>
              <a:rPr lang="en-US" dirty="0"/>
              <a:t>Trends</a:t>
            </a:r>
          </a:p>
          <a:p>
            <a:pPr lvl="1"/>
            <a:r>
              <a:rPr lang="en-US" dirty="0"/>
              <a:t>Patient populations</a:t>
            </a:r>
          </a:p>
          <a:p>
            <a:pPr lvl="0"/>
            <a:r>
              <a:rPr lang="en-US" dirty="0"/>
              <a:t>Data Entered and Reviewed</a:t>
            </a:r>
          </a:p>
          <a:p>
            <a:pPr lvl="1"/>
            <a:r>
              <a:rPr lang="en-US" dirty="0"/>
              <a:t>AE - CRF</a:t>
            </a:r>
          </a:p>
          <a:p>
            <a:pPr lvl="1"/>
            <a:r>
              <a:rPr lang="en-US" dirty="0"/>
              <a:t>SAE – within 24 hrs</a:t>
            </a:r>
          </a:p>
          <a:p>
            <a:endParaRPr lang="en-US" dirty="0"/>
          </a:p>
          <a:p>
            <a:endParaRPr lang="en-US" dirty="0"/>
          </a:p>
        </p:txBody>
      </p:sp>
      <p:sp>
        <p:nvSpPr>
          <p:cNvPr id="4" name="Slide Number Placeholder 3"/>
          <p:cNvSpPr>
            <a:spLocks noGrp="1"/>
          </p:cNvSpPr>
          <p:nvPr>
            <p:ph type="sldNum" sz="quarter" idx="10"/>
          </p:nvPr>
        </p:nvSpPr>
        <p:spPr/>
        <p:txBody>
          <a:bodyPr/>
          <a:lstStyle/>
          <a:p>
            <a:fld id="{8CC64630-3821-4A19-A43E-7CBCDF786B9D}" type="slidenum">
              <a:rPr lang="en-US" smtClean="0"/>
              <a:t>27</a:t>
            </a:fld>
            <a:endParaRPr lang="en-US" dirty="0"/>
          </a:p>
        </p:txBody>
      </p:sp>
    </p:spTree>
    <p:extLst>
      <p:ext uri="{BB962C8B-B14F-4D97-AF65-F5344CB8AC3E}">
        <p14:creationId xmlns:p14="http://schemas.microsoft.com/office/powerpoint/2010/main" val="267947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C64630-3821-4A19-A43E-7CBCDF786B9D}" type="slidenum">
              <a:rPr lang="en-US" smtClean="0"/>
              <a:t>28</a:t>
            </a:fld>
            <a:endParaRPr lang="en-US" dirty="0"/>
          </a:p>
        </p:txBody>
      </p:sp>
    </p:spTree>
    <p:extLst>
      <p:ext uri="{BB962C8B-B14F-4D97-AF65-F5344CB8AC3E}">
        <p14:creationId xmlns:p14="http://schemas.microsoft.com/office/powerpoint/2010/main" val="296611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403225" y="865188"/>
            <a:ext cx="6203950"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295" name="Shape 295"/>
          <p:cNvSpPr txBox="1">
            <a:spLocks noGrp="1"/>
          </p:cNvSpPr>
          <p:nvPr>
            <p:ph type="body" idx="1"/>
          </p:nvPr>
        </p:nvSpPr>
        <p:spPr>
          <a:xfrm>
            <a:off x="955491" y="4487046"/>
            <a:ext cx="5255204" cy="4365817"/>
          </a:xfrm>
          <a:prstGeom prst="rect">
            <a:avLst/>
          </a:prstGeom>
          <a:noFill/>
          <a:ln>
            <a:noFill/>
          </a:ln>
        </p:spPr>
        <p:txBody>
          <a:bodyPr spcFirstLastPara="1" wrap="square" lIns="92194" tIns="45295" rIns="92194" bIns="45295" anchor="t" anchorCtr="0">
            <a:noAutofit/>
          </a:bodyPr>
          <a:lstStyle/>
          <a:p>
            <a:pPr>
              <a:buClr>
                <a:schemeClr val="dk1"/>
              </a:buClr>
              <a:buSzPts val="300"/>
            </a:pPr>
            <a:endParaRPr dirty="0">
              <a:solidFill>
                <a:srgbClr val="003366"/>
              </a:solidFill>
            </a:endParaRPr>
          </a:p>
        </p:txBody>
      </p:sp>
      <p:sp>
        <p:nvSpPr>
          <p:cNvPr id="296" name="Shape 296"/>
          <p:cNvSpPr txBox="1">
            <a:spLocks noGrp="1"/>
          </p:cNvSpPr>
          <p:nvPr>
            <p:ph type="sldNum" idx="12"/>
          </p:nvPr>
        </p:nvSpPr>
        <p:spPr>
          <a:xfrm>
            <a:off x="4058571" y="8976838"/>
            <a:ext cx="3105997" cy="472890"/>
          </a:xfrm>
          <a:prstGeom prst="rect">
            <a:avLst/>
          </a:prstGeom>
          <a:noFill/>
          <a:ln>
            <a:noFill/>
          </a:ln>
        </p:spPr>
        <p:txBody>
          <a:bodyPr spcFirstLastPara="1" wrap="square" lIns="93162" tIns="46568" rIns="93162" bIns="46568" anchor="t" anchorCtr="0">
            <a:noAutofit/>
          </a:bodyPr>
          <a:lstStyle/>
          <a:p>
            <a:pPr algn="l" defTabSz="931774">
              <a:buClr>
                <a:prstClr val="black"/>
              </a:buClr>
              <a:buSzPts val="450"/>
              <a:defRPr/>
            </a:pPr>
            <a:fld id="{00000000-1234-1234-1234-123412341234}" type="slidenum">
              <a:rPr lang="en-US" sz="1800">
                <a:solidFill>
                  <a:prstClr val="black"/>
                </a:solidFill>
                <a:latin typeface="Arial"/>
                <a:ea typeface="Arial"/>
                <a:cs typeface="Arial"/>
                <a:sym typeface="Arial"/>
              </a:rPr>
              <a:pPr algn="l" defTabSz="931774">
                <a:buClr>
                  <a:prstClr val="black"/>
                </a:buClr>
                <a:buSzPts val="450"/>
                <a:defRPr/>
              </a:pPr>
              <a:t>4</a:t>
            </a:fld>
            <a:endParaRPr sz="1800" dirty="0">
              <a:solidFill>
                <a:prstClr val="black"/>
              </a:solidFill>
              <a:latin typeface="Arial"/>
              <a:ea typeface="Arial"/>
              <a:cs typeface="Arial"/>
              <a:sym typeface="Arial"/>
            </a:endParaRPr>
          </a:p>
        </p:txBody>
      </p:sp>
    </p:spTree>
    <p:extLst>
      <p:ext uri="{BB962C8B-B14F-4D97-AF65-F5344CB8AC3E}">
        <p14:creationId xmlns:p14="http://schemas.microsoft.com/office/powerpoint/2010/main" val="364447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403225" y="865188"/>
            <a:ext cx="6203950"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295" name="Shape 295"/>
          <p:cNvSpPr txBox="1">
            <a:spLocks noGrp="1"/>
          </p:cNvSpPr>
          <p:nvPr>
            <p:ph type="body" idx="1"/>
          </p:nvPr>
        </p:nvSpPr>
        <p:spPr>
          <a:xfrm>
            <a:off x="955491" y="4487046"/>
            <a:ext cx="5255204" cy="4365817"/>
          </a:xfrm>
          <a:prstGeom prst="rect">
            <a:avLst/>
          </a:prstGeom>
          <a:noFill/>
          <a:ln>
            <a:noFill/>
          </a:ln>
        </p:spPr>
        <p:txBody>
          <a:bodyPr spcFirstLastPara="1" wrap="square" lIns="92194" tIns="45295" rIns="92194" bIns="45295" anchor="t" anchorCtr="0">
            <a:noAutofit/>
          </a:bodyPr>
          <a:lstStyle/>
          <a:p>
            <a:pPr>
              <a:buClr>
                <a:schemeClr val="dk1"/>
              </a:buClr>
              <a:buSzPts val="300"/>
            </a:pPr>
            <a:endParaRPr dirty="0">
              <a:solidFill>
                <a:srgbClr val="003366"/>
              </a:solidFill>
            </a:endParaRPr>
          </a:p>
        </p:txBody>
      </p:sp>
      <p:sp>
        <p:nvSpPr>
          <p:cNvPr id="296" name="Shape 296"/>
          <p:cNvSpPr txBox="1">
            <a:spLocks noGrp="1"/>
          </p:cNvSpPr>
          <p:nvPr>
            <p:ph type="sldNum" idx="12"/>
          </p:nvPr>
        </p:nvSpPr>
        <p:spPr>
          <a:xfrm>
            <a:off x="4058571" y="8976838"/>
            <a:ext cx="3105997" cy="472890"/>
          </a:xfrm>
          <a:prstGeom prst="rect">
            <a:avLst/>
          </a:prstGeom>
          <a:noFill/>
          <a:ln>
            <a:noFill/>
          </a:ln>
        </p:spPr>
        <p:txBody>
          <a:bodyPr spcFirstLastPara="1" wrap="square" lIns="93162" tIns="46568" rIns="93162" bIns="46568" anchor="t" anchorCtr="0">
            <a:noAutofit/>
          </a:bodyPr>
          <a:lstStyle/>
          <a:p>
            <a:pPr algn="l" defTabSz="931774">
              <a:buClr>
                <a:prstClr val="black"/>
              </a:buClr>
              <a:buSzPts val="450"/>
              <a:defRPr/>
            </a:pPr>
            <a:fld id="{00000000-1234-1234-1234-123412341234}" type="slidenum">
              <a:rPr lang="en-US" sz="1800">
                <a:solidFill>
                  <a:prstClr val="black"/>
                </a:solidFill>
                <a:latin typeface="Arial"/>
                <a:ea typeface="Arial"/>
                <a:cs typeface="Arial"/>
                <a:sym typeface="Arial"/>
              </a:rPr>
              <a:pPr algn="l" defTabSz="931774">
                <a:buClr>
                  <a:prstClr val="black"/>
                </a:buClr>
                <a:buSzPts val="450"/>
                <a:defRPr/>
              </a:pPr>
              <a:t>5</a:t>
            </a:fld>
            <a:endParaRPr sz="1800" dirty="0">
              <a:solidFill>
                <a:prstClr val="black"/>
              </a:solidFill>
              <a:latin typeface="Arial"/>
              <a:ea typeface="Arial"/>
              <a:cs typeface="Arial"/>
              <a:sym typeface="Arial"/>
            </a:endParaRPr>
          </a:p>
        </p:txBody>
      </p:sp>
    </p:spTree>
    <p:extLst>
      <p:ext uri="{BB962C8B-B14F-4D97-AF65-F5344CB8AC3E}">
        <p14:creationId xmlns:p14="http://schemas.microsoft.com/office/powerpoint/2010/main" val="320748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Cindy</a:t>
            </a:r>
          </a:p>
        </p:txBody>
      </p:sp>
      <p:sp>
        <p:nvSpPr>
          <p:cNvPr id="4" name="Slide Number Placeholder 3"/>
          <p:cNvSpPr>
            <a:spLocks noGrp="1"/>
          </p:cNvSpPr>
          <p:nvPr>
            <p:ph type="sldNum" sz="quarter" idx="10"/>
          </p:nvPr>
        </p:nvSpPr>
        <p:spPr/>
        <p:txBody>
          <a:bodyPr/>
          <a:lstStyle/>
          <a:p>
            <a:fld id="{8CC64630-3821-4A19-A43E-7CBCDF786B9D}" type="slidenum">
              <a:rPr lang="en-US" smtClean="0"/>
              <a:t>6</a:t>
            </a:fld>
            <a:endParaRPr lang="en-US" dirty="0"/>
          </a:p>
        </p:txBody>
      </p:sp>
    </p:spTree>
    <p:extLst>
      <p:ext uri="{BB962C8B-B14F-4D97-AF65-F5344CB8AC3E}">
        <p14:creationId xmlns:p14="http://schemas.microsoft.com/office/powerpoint/2010/main" val="84926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Christina</a:t>
            </a:r>
          </a:p>
        </p:txBody>
      </p:sp>
      <p:sp>
        <p:nvSpPr>
          <p:cNvPr id="4" name="Slide Number Placeholder 3"/>
          <p:cNvSpPr>
            <a:spLocks noGrp="1"/>
          </p:cNvSpPr>
          <p:nvPr>
            <p:ph type="sldNum" sz="quarter" idx="10"/>
          </p:nvPr>
        </p:nvSpPr>
        <p:spPr/>
        <p:txBody>
          <a:bodyPr/>
          <a:lstStyle/>
          <a:p>
            <a:fld id="{8CC64630-3821-4A19-A43E-7CBCDF786B9D}" type="slidenum">
              <a:rPr lang="en-US" smtClean="0"/>
              <a:t>7</a:t>
            </a:fld>
            <a:endParaRPr lang="en-US" dirty="0"/>
          </a:p>
        </p:txBody>
      </p:sp>
    </p:spTree>
    <p:extLst>
      <p:ext uri="{BB962C8B-B14F-4D97-AF65-F5344CB8AC3E}">
        <p14:creationId xmlns:p14="http://schemas.microsoft.com/office/powerpoint/2010/main" val="82697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11</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303500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870DAE03-A6D1-42A9-8F5D-27D7CF1951FC}"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12</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549890" name="Rectangle 2"/>
          <p:cNvSpPr>
            <a:spLocks noGrp="1" noRot="1" noChangeAspect="1" noChangeArrowheads="1" noTextEdit="1"/>
          </p:cNvSpPr>
          <p:nvPr>
            <p:ph type="sldImg"/>
          </p:nvPr>
        </p:nvSpPr>
        <p:spPr>
          <a:xfrm>
            <a:off x="431800" y="708025"/>
            <a:ext cx="6302375" cy="3544888"/>
          </a:xfrm>
          <a:ln/>
        </p:spPr>
      </p:sp>
      <p:sp>
        <p:nvSpPr>
          <p:cNvPr id="54989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425134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10744" fontAlgn="base">
              <a:spcBef>
                <a:spcPct val="0"/>
              </a:spcBef>
              <a:spcAft>
                <a:spcPct val="0"/>
              </a:spcAft>
              <a:defRPr/>
            </a:pPr>
            <a:fld id="{27D0288C-2438-425B-B934-C3A9D3A94DF9}" type="slidenum">
              <a:rPr lang="en-US" altLang="en-US" sz="900">
                <a:solidFill>
                  <a:srgbClr val="000000"/>
                </a:solidFill>
                <a:latin typeface="Arial" panose="020B0604020202020204" pitchFamily="34" charset="0"/>
                <a:cs typeface="Arial" panose="020B0604020202020204" pitchFamily="34" charset="0"/>
              </a:rPr>
              <a:pPr defTabSz="910744" fontAlgn="base">
                <a:spcBef>
                  <a:spcPct val="0"/>
                </a:spcBef>
                <a:spcAft>
                  <a:spcPct val="0"/>
                </a:spcAft>
                <a:defRPr/>
              </a:pPr>
              <a:t>13</a:t>
            </a:fld>
            <a:endParaRPr lang="en-US" altLang="en-US" sz="900" dirty="0">
              <a:solidFill>
                <a:srgbClr val="000000"/>
              </a:solidFill>
              <a:latin typeface="Arial" panose="020B0604020202020204" pitchFamily="34" charset="0"/>
              <a:cs typeface="Arial" panose="020B0604020202020204" pitchFamily="34" charset="0"/>
            </a:endParaRPr>
          </a:p>
        </p:txBody>
      </p:sp>
      <p:sp>
        <p:nvSpPr>
          <p:cNvPr id="708610" name="Rectangle 2"/>
          <p:cNvSpPr>
            <a:spLocks noGrp="1" noRot="1" noChangeAspect="1" noChangeArrowheads="1" noTextEdit="1"/>
          </p:cNvSpPr>
          <p:nvPr>
            <p:ph type="sldImg"/>
          </p:nvPr>
        </p:nvSpPr>
        <p:spPr>
          <a:xfrm>
            <a:off x="431800" y="708025"/>
            <a:ext cx="6302375" cy="3544888"/>
          </a:xfrm>
          <a:ln/>
        </p:spPr>
      </p:sp>
      <p:sp>
        <p:nvSpPr>
          <p:cNvPr id="708611" name="Rectangle 3"/>
          <p:cNvSpPr>
            <a:spLocks noGrp="1" noChangeArrowheads="1"/>
          </p:cNvSpPr>
          <p:nvPr>
            <p:ph type="body" idx="1"/>
          </p:nvPr>
        </p:nvSpPr>
        <p:spPr>
          <a:xfrm>
            <a:off x="717268" y="4490032"/>
            <a:ext cx="5731651" cy="4252781"/>
          </a:xfrm>
        </p:spPr>
        <p:txBody>
          <a:bodyPr/>
          <a:lstStyle/>
          <a:p>
            <a:endParaRPr lang="en-US" altLang="en-US" dirty="0"/>
          </a:p>
        </p:txBody>
      </p:sp>
    </p:spTree>
    <p:extLst>
      <p:ext uri="{BB962C8B-B14F-4D97-AF65-F5344CB8AC3E}">
        <p14:creationId xmlns:p14="http://schemas.microsoft.com/office/powerpoint/2010/main" val="112892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E5C0B-B73A-4513-8B50-CEC38D89AA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3961017" y="0"/>
            <a:ext cx="8210997" cy="5920129"/>
          </a:xfrm>
          <a:prstGeom prst="rect">
            <a:avLst/>
          </a:prstGeom>
        </p:spPr>
      </p:pic>
      <p:sp>
        <p:nvSpPr>
          <p:cNvPr id="7" name="Rectangle 6">
            <a:extLst>
              <a:ext uri="{FF2B5EF4-FFF2-40B4-BE49-F238E27FC236}">
                <a16:creationId xmlns:a16="http://schemas.microsoft.com/office/drawing/2014/main" id="{EFBE5D6F-A640-401C-882A-A888090378A2}"/>
              </a:ext>
            </a:extLst>
          </p:cNvPr>
          <p:cNvSpPr/>
          <p:nvPr userDrawn="1"/>
        </p:nvSpPr>
        <p:spPr>
          <a:xfrm>
            <a:off x="1470826" y="0"/>
            <a:ext cx="12172015" cy="6858000"/>
          </a:xfrm>
          <a:prstGeom prst="rect">
            <a:avLst/>
          </a:prstGeom>
          <a:gradFill>
            <a:gsLst>
              <a:gs pos="0">
                <a:schemeClr val="accent1">
                  <a:alpha val="67000"/>
                </a:schemeClr>
              </a:gs>
              <a:gs pos="50000">
                <a:schemeClr val="accent2">
                  <a:alpha val="26000"/>
                </a:schemeClr>
              </a:gs>
              <a:gs pos="100000">
                <a:schemeClr val="accent5">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E3E93F4-86DF-4826-9C21-AAEA4E3ED4F1}"/>
              </a:ext>
            </a:extLst>
          </p:cNvPr>
          <p:cNvSpPr/>
          <p:nvPr userDrawn="1"/>
        </p:nvSpPr>
        <p:spPr>
          <a:xfrm>
            <a:off x="2" y="0"/>
            <a:ext cx="12191999" cy="6858000"/>
          </a:xfrm>
          <a:custGeom>
            <a:avLst/>
            <a:gdLst>
              <a:gd name="connsiteX0" fmla="*/ 9924690 w 12191999"/>
              <a:gd name="connsiteY0" fmla="*/ 4605114 h 6858000"/>
              <a:gd name="connsiteX1" fmla="*/ 9605835 w 12191999"/>
              <a:gd name="connsiteY1" fmla="*/ 5242824 h 6858000"/>
              <a:gd name="connsiteX2" fmla="*/ 9924690 w 12191999"/>
              <a:gd name="connsiteY2" fmla="*/ 5880534 h 6858000"/>
              <a:gd name="connsiteX3" fmla="*/ 10766468 w 12191999"/>
              <a:gd name="connsiteY3" fmla="*/ 5880534 h 6858000"/>
              <a:gd name="connsiteX4" fmla="*/ 11085323 w 12191999"/>
              <a:gd name="connsiteY4" fmla="*/ 5242824 h 6858000"/>
              <a:gd name="connsiteX5" fmla="*/ 10766468 w 12191999"/>
              <a:gd name="connsiteY5" fmla="*/ 4605114 h 6858000"/>
              <a:gd name="connsiteX6" fmla="*/ 7217418 w 12191999"/>
              <a:gd name="connsiteY6" fmla="*/ 3096079 h 6858000"/>
              <a:gd name="connsiteX7" fmla="*/ 6898563 w 12191999"/>
              <a:gd name="connsiteY7" fmla="*/ 3733789 h 6858000"/>
              <a:gd name="connsiteX8" fmla="*/ 7217418 w 12191999"/>
              <a:gd name="connsiteY8" fmla="*/ 4371499 h 6858000"/>
              <a:gd name="connsiteX9" fmla="*/ 8059196 w 12191999"/>
              <a:gd name="connsiteY9" fmla="*/ 4371499 h 6858000"/>
              <a:gd name="connsiteX10" fmla="*/ 8378051 w 12191999"/>
              <a:gd name="connsiteY10" fmla="*/ 3733789 h 6858000"/>
              <a:gd name="connsiteX11" fmla="*/ 8059196 w 12191999"/>
              <a:gd name="connsiteY11" fmla="*/ 3096079 h 6858000"/>
              <a:gd name="connsiteX12" fmla="*/ 8570778 w 12191999"/>
              <a:gd name="connsiteY12" fmla="*/ 2367207 h 6858000"/>
              <a:gd name="connsiteX13" fmla="*/ 8251923 w 12191999"/>
              <a:gd name="connsiteY13" fmla="*/ 3004916 h 6858000"/>
              <a:gd name="connsiteX14" fmla="*/ 8570778 w 12191999"/>
              <a:gd name="connsiteY14" fmla="*/ 3642626 h 6858000"/>
              <a:gd name="connsiteX15" fmla="*/ 9412556 w 12191999"/>
              <a:gd name="connsiteY15" fmla="*/ 3642626 h 6858000"/>
              <a:gd name="connsiteX16" fmla="*/ 9731411 w 12191999"/>
              <a:gd name="connsiteY16" fmla="*/ 3004916 h 6858000"/>
              <a:gd name="connsiteX17" fmla="*/ 9412556 w 12191999"/>
              <a:gd name="connsiteY17" fmla="*/ 2367207 h 6858000"/>
              <a:gd name="connsiteX18" fmla="*/ 9924690 w 12191999"/>
              <a:gd name="connsiteY18" fmla="*/ 1615176 h 6858000"/>
              <a:gd name="connsiteX19" fmla="*/ 9605835 w 12191999"/>
              <a:gd name="connsiteY19" fmla="*/ 2252887 h 6858000"/>
              <a:gd name="connsiteX20" fmla="*/ 9924690 w 12191999"/>
              <a:gd name="connsiteY20" fmla="*/ 2890596 h 6858000"/>
              <a:gd name="connsiteX21" fmla="*/ 10766468 w 12191999"/>
              <a:gd name="connsiteY21" fmla="*/ 2890596 h 6858000"/>
              <a:gd name="connsiteX22" fmla="*/ 11085323 w 12191999"/>
              <a:gd name="connsiteY22" fmla="*/ 2252887 h 6858000"/>
              <a:gd name="connsiteX23" fmla="*/ 10766468 w 12191999"/>
              <a:gd name="connsiteY23" fmla="*/ 1615176 h 6858000"/>
              <a:gd name="connsiteX24" fmla="*/ 5855884 w 12191999"/>
              <a:gd name="connsiteY24" fmla="*/ 865686 h 6858000"/>
              <a:gd name="connsiteX25" fmla="*/ 5537029 w 12191999"/>
              <a:gd name="connsiteY25" fmla="*/ 1503396 h 6858000"/>
              <a:gd name="connsiteX26" fmla="*/ 5855884 w 12191999"/>
              <a:gd name="connsiteY26" fmla="*/ 2141106 h 6858000"/>
              <a:gd name="connsiteX27" fmla="*/ 6697662 w 12191999"/>
              <a:gd name="connsiteY27" fmla="*/ 2141106 h 6858000"/>
              <a:gd name="connsiteX28" fmla="*/ 7016517 w 12191999"/>
              <a:gd name="connsiteY28" fmla="*/ 1503396 h 6858000"/>
              <a:gd name="connsiteX29" fmla="*/ 6697662 w 12191999"/>
              <a:gd name="connsiteY29" fmla="*/ 865686 h 6858000"/>
              <a:gd name="connsiteX30" fmla="*/ 8570778 w 12191999"/>
              <a:gd name="connsiteY30" fmla="*/ 863146 h 6858000"/>
              <a:gd name="connsiteX31" fmla="*/ 8251923 w 12191999"/>
              <a:gd name="connsiteY31" fmla="*/ 1500856 h 6858000"/>
              <a:gd name="connsiteX32" fmla="*/ 8570778 w 12191999"/>
              <a:gd name="connsiteY32" fmla="*/ 2138566 h 6858000"/>
              <a:gd name="connsiteX33" fmla="*/ 9412556 w 12191999"/>
              <a:gd name="connsiteY33" fmla="*/ 2138566 h 6858000"/>
              <a:gd name="connsiteX34" fmla="*/ 9731411 w 12191999"/>
              <a:gd name="connsiteY34" fmla="*/ 1500856 h 6858000"/>
              <a:gd name="connsiteX35" fmla="*/ 9412556 w 12191999"/>
              <a:gd name="connsiteY35" fmla="*/ 863146 h 6858000"/>
              <a:gd name="connsiteX36" fmla="*/ 4509590 w 12191999"/>
              <a:gd name="connsiteY36" fmla="*/ 111136 h 6858000"/>
              <a:gd name="connsiteX37" fmla="*/ 4190736 w 12191999"/>
              <a:gd name="connsiteY37" fmla="*/ 748846 h 6858000"/>
              <a:gd name="connsiteX38" fmla="*/ 4509590 w 12191999"/>
              <a:gd name="connsiteY38" fmla="*/ 1386556 h 6858000"/>
              <a:gd name="connsiteX39" fmla="*/ 5351368 w 12191999"/>
              <a:gd name="connsiteY39" fmla="*/ 1386556 h 6858000"/>
              <a:gd name="connsiteX40" fmla="*/ 5670223 w 12191999"/>
              <a:gd name="connsiteY40" fmla="*/ 748846 h 6858000"/>
              <a:gd name="connsiteX41" fmla="*/ 5351368 w 12191999"/>
              <a:gd name="connsiteY41" fmla="*/ 111136 h 6858000"/>
              <a:gd name="connsiteX42" fmla="*/ 9924690 w 12191999"/>
              <a:gd name="connsiteY42" fmla="*/ 111117 h 6858000"/>
              <a:gd name="connsiteX43" fmla="*/ 9605835 w 12191999"/>
              <a:gd name="connsiteY43" fmla="*/ 748827 h 6858000"/>
              <a:gd name="connsiteX44" fmla="*/ 9924690 w 12191999"/>
              <a:gd name="connsiteY44" fmla="*/ 1386537 h 6858000"/>
              <a:gd name="connsiteX45" fmla="*/ 10766468 w 12191999"/>
              <a:gd name="connsiteY45" fmla="*/ 1386537 h 6858000"/>
              <a:gd name="connsiteX46" fmla="*/ 11085323 w 12191999"/>
              <a:gd name="connsiteY46" fmla="*/ 748827 h 6858000"/>
              <a:gd name="connsiteX47" fmla="*/ 10766468 w 12191999"/>
              <a:gd name="connsiteY47" fmla="*/ 111117 h 6858000"/>
              <a:gd name="connsiteX48" fmla="*/ 7216863 w 12191999"/>
              <a:gd name="connsiteY48" fmla="*/ 111117 h 6858000"/>
              <a:gd name="connsiteX49" fmla="*/ 6898008 w 12191999"/>
              <a:gd name="connsiteY49" fmla="*/ 748827 h 6858000"/>
              <a:gd name="connsiteX50" fmla="*/ 7216863 w 12191999"/>
              <a:gd name="connsiteY50" fmla="*/ 1386537 h 6858000"/>
              <a:gd name="connsiteX51" fmla="*/ 8058641 w 12191999"/>
              <a:gd name="connsiteY51" fmla="*/ 1386537 h 6858000"/>
              <a:gd name="connsiteX52" fmla="*/ 8377496 w 12191999"/>
              <a:gd name="connsiteY52" fmla="*/ 748827 h 6858000"/>
              <a:gd name="connsiteX53" fmla="*/ 8058641 w 12191999"/>
              <a:gd name="connsiteY53" fmla="*/ 111117 h 6858000"/>
              <a:gd name="connsiteX54" fmla="*/ 0 w 12191999"/>
              <a:gd name="connsiteY54" fmla="*/ 0 h 6858000"/>
              <a:gd name="connsiteX55" fmla="*/ 8253525 w 12191999"/>
              <a:gd name="connsiteY55" fmla="*/ 0 h 6858000"/>
              <a:gd name="connsiteX56" fmla="*/ 8570778 w 12191999"/>
              <a:gd name="connsiteY56" fmla="*/ 634507 h 6858000"/>
              <a:gd name="connsiteX57" fmla="*/ 9412556 w 12191999"/>
              <a:gd name="connsiteY57" fmla="*/ 634507 h 6858000"/>
              <a:gd name="connsiteX58" fmla="*/ 9729809 w 12191999"/>
              <a:gd name="connsiteY58" fmla="*/ 0 h 6858000"/>
              <a:gd name="connsiteX59" fmla="*/ 10961353 w 12191999"/>
              <a:gd name="connsiteY59" fmla="*/ 0 h 6858000"/>
              <a:gd name="connsiteX60" fmla="*/ 11278606 w 12191999"/>
              <a:gd name="connsiteY60" fmla="*/ 634507 h 6858000"/>
              <a:gd name="connsiteX61" fmla="*/ 12120384 w 12191999"/>
              <a:gd name="connsiteY61" fmla="*/ 634507 h 6858000"/>
              <a:gd name="connsiteX62" fmla="*/ 12191999 w 12191999"/>
              <a:gd name="connsiteY62" fmla="*/ 491277 h 6858000"/>
              <a:gd name="connsiteX63" fmla="*/ 12191999 w 12191999"/>
              <a:gd name="connsiteY63" fmla="*/ 2510437 h 6858000"/>
              <a:gd name="connsiteX64" fmla="*/ 12120384 w 12191999"/>
              <a:gd name="connsiteY64" fmla="*/ 2367207 h 6858000"/>
              <a:gd name="connsiteX65" fmla="*/ 11278606 w 12191999"/>
              <a:gd name="connsiteY65" fmla="*/ 2367207 h 6858000"/>
              <a:gd name="connsiteX66" fmla="*/ 10959751 w 12191999"/>
              <a:gd name="connsiteY66" fmla="*/ 3004916 h 6858000"/>
              <a:gd name="connsiteX67" fmla="*/ 11278606 w 12191999"/>
              <a:gd name="connsiteY67" fmla="*/ 3642626 h 6858000"/>
              <a:gd name="connsiteX68" fmla="*/ 12120384 w 12191999"/>
              <a:gd name="connsiteY68" fmla="*/ 3642626 h 6858000"/>
              <a:gd name="connsiteX69" fmla="*/ 12191999 w 12191999"/>
              <a:gd name="connsiteY69" fmla="*/ 3499396 h 6858000"/>
              <a:gd name="connsiteX70" fmla="*/ 12191999 w 12191999"/>
              <a:gd name="connsiteY70" fmla="*/ 4014495 h 6858000"/>
              <a:gd name="connsiteX71" fmla="*/ 12120384 w 12191999"/>
              <a:gd name="connsiteY71" fmla="*/ 3871265 h 6858000"/>
              <a:gd name="connsiteX72" fmla="*/ 11278606 w 12191999"/>
              <a:gd name="connsiteY72" fmla="*/ 3871265 h 6858000"/>
              <a:gd name="connsiteX73" fmla="*/ 10959751 w 12191999"/>
              <a:gd name="connsiteY73" fmla="*/ 4508975 h 6858000"/>
              <a:gd name="connsiteX74" fmla="*/ 11278606 w 12191999"/>
              <a:gd name="connsiteY74" fmla="*/ 5146685 h 6858000"/>
              <a:gd name="connsiteX75" fmla="*/ 12120384 w 12191999"/>
              <a:gd name="connsiteY75" fmla="*/ 5146685 h 6858000"/>
              <a:gd name="connsiteX76" fmla="*/ 12191999 w 12191999"/>
              <a:gd name="connsiteY76" fmla="*/ 5003455 h 6858000"/>
              <a:gd name="connsiteX77" fmla="*/ 12191999 w 12191999"/>
              <a:gd name="connsiteY77" fmla="*/ 6858000 h 6858000"/>
              <a:gd name="connsiteX78" fmla="*/ 0 w 12191999"/>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1999" h="6858000">
                <a:moveTo>
                  <a:pt x="9924690" y="4605114"/>
                </a:moveTo>
                <a:lnTo>
                  <a:pt x="9605835" y="5242824"/>
                </a:lnTo>
                <a:lnTo>
                  <a:pt x="9924690" y="5880534"/>
                </a:lnTo>
                <a:lnTo>
                  <a:pt x="10766468" y="5880534"/>
                </a:lnTo>
                <a:lnTo>
                  <a:pt x="11085323" y="5242824"/>
                </a:lnTo>
                <a:lnTo>
                  <a:pt x="10766468" y="4605114"/>
                </a:lnTo>
                <a:close/>
                <a:moveTo>
                  <a:pt x="7217418" y="3096079"/>
                </a:moveTo>
                <a:lnTo>
                  <a:pt x="6898563" y="3733789"/>
                </a:lnTo>
                <a:lnTo>
                  <a:pt x="7217418" y="4371499"/>
                </a:lnTo>
                <a:lnTo>
                  <a:pt x="8059196" y="4371499"/>
                </a:lnTo>
                <a:lnTo>
                  <a:pt x="8378051" y="3733789"/>
                </a:lnTo>
                <a:lnTo>
                  <a:pt x="8059196" y="3096079"/>
                </a:lnTo>
                <a:close/>
                <a:moveTo>
                  <a:pt x="8570778" y="2367207"/>
                </a:moveTo>
                <a:lnTo>
                  <a:pt x="8251923" y="3004916"/>
                </a:lnTo>
                <a:lnTo>
                  <a:pt x="8570778" y="3642626"/>
                </a:lnTo>
                <a:lnTo>
                  <a:pt x="9412556" y="3642626"/>
                </a:lnTo>
                <a:lnTo>
                  <a:pt x="9731411" y="3004916"/>
                </a:lnTo>
                <a:lnTo>
                  <a:pt x="9412556" y="2367207"/>
                </a:lnTo>
                <a:close/>
                <a:moveTo>
                  <a:pt x="9924690" y="1615176"/>
                </a:moveTo>
                <a:lnTo>
                  <a:pt x="9605835" y="2252887"/>
                </a:lnTo>
                <a:lnTo>
                  <a:pt x="9924690" y="2890596"/>
                </a:lnTo>
                <a:lnTo>
                  <a:pt x="10766468" y="2890596"/>
                </a:lnTo>
                <a:lnTo>
                  <a:pt x="11085323" y="2252887"/>
                </a:lnTo>
                <a:lnTo>
                  <a:pt x="10766468" y="1615176"/>
                </a:lnTo>
                <a:close/>
                <a:moveTo>
                  <a:pt x="5855884" y="865686"/>
                </a:moveTo>
                <a:lnTo>
                  <a:pt x="5537029" y="1503396"/>
                </a:lnTo>
                <a:lnTo>
                  <a:pt x="5855884" y="2141106"/>
                </a:lnTo>
                <a:lnTo>
                  <a:pt x="6697662" y="2141106"/>
                </a:lnTo>
                <a:lnTo>
                  <a:pt x="7016517" y="1503396"/>
                </a:lnTo>
                <a:lnTo>
                  <a:pt x="6697662" y="865686"/>
                </a:lnTo>
                <a:close/>
                <a:moveTo>
                  <a:pt x="8570778" y="863146"/>
                </a:moveTo>
                <a:lnTo>
                  <a:pt x="8251923" y="1500856"/>
                </a:lnTo>
                <a:lnTo>
                  <a:pt x="8570778" y="2138566"/>
                </a:lnTo>
                <a:lnTo>
                  <a:pt x="9412556" y="2138566"/>
                </a:lnTo>
                <a:lnTo>
                  <a:pt x="9731411" y="1500856"/>
                </a:lnTo>
                <a:lnTo>
                  <a:pt x="9412556" y="863146"/>
                </a:lnTo>
                <a:close/>
                <a:moveTo>
                  <a:pt x="4509590" y="111136"/>
                </a:moveTo>
                <a:lnTo>
                  <a:pt x="4190736" y="748846"/>
                </a:lnTo>
                <a:lnTo>
                  <a:pt x="4509590" y="1386556"/>
                </a:lnTo>
                <a:lnTo>
                  <a:pt x="5351368" y="1386556"/>
                </a:lnTo>
                <a:lnTo>
                  <a:pt x="5670223" y="748846"/>
                </a:lnTo>
                <a:lnTo>
                  <a:pt x="5351368" y="111136"/>
                </a:lnTo>
                <a:close/>
                <a:moveTo>
                  <a:pt x="9924690" y="111117"/>
                </a:moveTo>
                <a:lnTo>
                  <a:pt x="9605835" y="748827"/>
                </a:lnTo>
                <a:lnTo>
                  <a:pt x="9924690" y="1386537"/>
                </a:lnTo>
                <a:lnTo>
                  <a:pt x="10766468" y="1386537"/>
                </a:lnTo>
                <a:lnTo>
                  <a:pt x="11085323" y="748827"/>
                </a:lnTo>
                <a:lnTo>
                  <a:pt x="10766468" y="111117"/>
                </a:lnTo>
                <a:close/>
                <a:moveTo>
                  <a:pt x="7216863" y="111117"/>
                </a:moveTo>
                <a:lnTo>
                  <a:pt x="6898008" y="748827"/>
                </a:lnTo>
                <a:lnTo>
                  <a:pt x="7216863" y="1386537"/>
                </a:lnTo>
                <a:lnTo>
                  <a:pt x="8058641" y="1386537"/>
                </a:lnTo>
                <a:lnTo>
                  <a:pt x="8377496" y="748827"/>
                </a:lnTo>
                <a:lnTo>
                  <a:pt x="8058641" y="111117"/>
                </a:lnTo>
                <a:close/>
                <a:moveTo>
                  <a:pt x="0" y="0"/>
                </a:moveTo>
                <a:lnTo>
                  <a:pt x="8253525" y="0"/>
                </a:lnTo>
                <a:lnTo>
                  <a:pt x="8570778" y="634507"/>
                </a:lnTo>
                <a:lnTo>
                  <a:pt x="9412556" y="634507"/>
                </a:lnTo>
                <a:lnTo>
                  <a:pt x="9729809" y="0"/>
                </a:lnTo>
                <a:lnTo>
                  <a:pt x="10961353" y="0"/>
                </a:lnTo>
                <a:lnTo>
                  <a:pt x="11278606" y="634507"/>
                </a:lnTo>
                <a:lnTo>
                  <a:pt x="12120384" y="634507"/>
                </a:lnTo>
                <a:lnTo>
                  <a:pt x="12191999" y="491277"/>
                </a:lnTo>
                <a:lnTo>
                  <a:pt x="12191999" y="2510437"/>
                </a:lnTo>
                <a:lnTo>
                  <a:pt x="12120384" y="2367207"/>
                </a:lnTo>
                <a:lnTo>
                  <a:pt x="11278606" y="2367207"/>
                </a:lnTo>
                <a:lnTo>
                  <a:pt x="10959751" y="3004916"/>
                </a:lnTo>
                <a:lnTo>
                  <a:pt x="11278606" y="3642626"/>
                </a:lnTo>
                <a:lnTo>
                  <a:pt x="12120384" y="3642626"/>
                </a:lnTo>
                <a:lnTo>
                  <a:pt x="12191999" y="3499396"/>
                </a:lnTo>
                <a:lnTo>
                  <a:pt x="12191999" y="4014495"/>
                </a:lnTo>
                <a:lnTo>
                  <a:pt x="12120384" y="3871265"/>
                </a:lnTo>
                <a:lnTo>
                  <a:pt x="11278606" y="3871265"/>
                </a:lnTo>
                <a:lnTo>
                  <a:pt x="10959751" y="4508975"/>
                </a:lnTo>
                <a:lnTo>
                  <a:pt x="11278606" y="5146685"/>
                </a:lnTo>
                <a:lnTo>
                  <a:pt x="12120384" y="5146685"/>
                </a:lnTo>
                <a:lnTo>
                  <a:pt x="12191999" y="5003455"/>
                </a:lnTo>
                <a:lnTo>
                  <a:pt x="12191999"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2" name="Hexagon 21">
            <a:extLst>
              <a:ext uri="{FF2B5EF4-FFF2-40B4-BE49-F238E27FC236}">
                <a16:creationId xmlns:a16="http://schemas.microsoft.com/office/drawing/2014/main" id="{43F2CE7A-CBE9-4D99-8383-3F861CAB2C8D}"/>
              </a:ext>
            </a:extLst>
          </p:cNvPr>
          <p:cNvSpPr/>
          <p:nvPr userDrawn="1"/>
        </p:nvSpPr>
        <p:spPr>
          <a:xfrm>
            <a:off x="10963438" y="863146"/>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Hexagon 22">
            <a:extLst>
              <a:ext uri="{FF2B5EF4-FFF2-40B4-BE49-F238E27FC236}">
                <a16:creationId xmlns:a16="http://schemas.microsoft.com/office/drawing/2014/main" id="{4DE44C83-1E3C-4225-AC44-CA434BB80BE2}"/>
              </a:ext>
            </a:extLst>
          </p:cNvPr>
          <p:cNvSpPr/>
          <p:nvPr userDrawn="1"/>
        </p:nvSpPr>
        <p:spPr>
          <a:xfrm>
            <a:off x="5535314" y="-637710"/>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Hexagon 23">
            <a:extLst>
              <a:ext uri="{FF2B5EF4-FFF2-40B4-BE49-F238E27FC236}">
                <a16:creationId xmlns:a16="http://schemas.microsoft.com/office/drawing/2014/main" id="{F3AE1F78-7EB7-48F0-A97D-3BAC5AAB49EE}"/>
              </a:ext>
            </a:extLst>
          </p:cNvPr>
          <p:cNvSpPr/>
          <p:nvPr userDrawn="1"/>
        </p:nvSpPr>
        <p:spPr>
          <a:xfrm>
            <a:off x="5535314"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Hexagon 24">
            <a:extLst>
              <a:ext uri="{FF2B5EF4-FFF2-40B4-BE49-F238E27FC236}">
                <a16:creationId xmlns:a16="http://schemas.microsoft.com/office/drawing/2014/main" id="{334C7B1F-AA08-4447-8B1B-AA86B3CB0C2F}"/>
              </a:ext>
            </a:extLst>
          </p:cNvPr>
          <p:cNvSpPr/>
          <p:nvPr userDrawn="1"/>
        </p:nvSpPr>
        <p:spPr>
          <a:xfrm>
            <a:off x="8247815"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Hexagon 25">
            <a:extLst>
              <a:ext uri="{FF2B5EF4-FFF2-40B4-BE49-F238E27FC236}">
                <a16:creationId xmlns:a16="http://schemas.microsoft.com/office/drawing/2014/main" id="{AE456920-809D-4D58-AA2A-CD2387DA9571}"/>
              </a:ext>
            </a:extLst>
          </p:cNvPr>
          <p:cNvSpPr/>
          <p:nvPr userDrawn="1"/>
        </p:nvSpPr>
        <p:spPr>
          <a:xfrm>
            <a:off x="10963438" y="5372384"/>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A6E3DD72-5B3A-4F8B-913F-BA8577901CBD}"/>
              </a:ext>
            </a:extLst>
          </p:cNvPr>
          <p:cNvCxnSpPr>
            <a:cxnSpLocks/>
          </p:cNvCxnSpPr>
          <p:nvPr userDrawn="1"/>
        </p:nvCxnSpPr>
        <p:spPr>
          <a:xfrm>
            <a:off x="755780" y="2567231"/>
            <a:ext cx="33030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428B1F75-B271-4835-AA60-B01A27018213}"/>
              </a:ext>
            </a:extLst>
          </p:cNvPr>
          <p:cNvGrpSpPr/>
          <p:nvPr userDrawn="1"/>
        </p:nvGrpSpPr>
        <p:grpSpPr>
          <a:xfrm>
            <a:off x="609600" y="869276"/>
            <a:ext cx="1882809" cy="1431938"/>
            <a:chOff x="609600" y="869276"/>
            <a:chExt cx="1882809" cy="1431938"/>
          </a:xfrm>
        </p:grpSpPr>
        <p:pic>
          <p:nvPicPr>
            <p:cNvPr id="30" name="Picture 2" descr="http://www.wcgclinical.com/wp-content/uploads/2013/12/WCG-LOGO-retina.png">
              <a:extLst>
                <a:ext uri="{FF2B5EF4-FFF2-40B4-BE49-F238E27FC236}">
                  <a16:creationId xmlns:a16="http://schemas.microsoft.com/office/drawing/2014/main" id="{277F679F-8184-4C10-8E4A-A443A83919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wcgclinical.com/wp-content/uploads/2013/12/WCG-LOGO-retina.png">
              <a:extLst>
                <a:ext uri="{FF2B5EF4-FFF2-40B4-BE49-F238E27FC236}">
                  <a16:creationId xmlns:a16="http://schemas.microsoft.com/office/drawing/2014/main" id="{40B36767-C4B2-410F-B622-6FF3407D08D0}"/>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itle 1">
            <a:extLst>
              <a:ext uri="{FF2B5EF4-FFF2-40B4-BE49-F238E27FC236}">
                <a16:creationId xmlns:a16="http://schemas.microsoft.com/office/drawing/2014/main" id="{BD1D783C-BA34-48C0-A9DD-FC86DB1F8223}"/>
              </a:ext>
            </a:extLst>
          </p:cNvPr>
          <p:cNvSpPr>
            <a:spLocks noGrp="1"/>
          </p:cNvSpPr>
          <p:nvPr>
            <p:ph type="ctrTitle"/>
          </p:nvPr>
        </p:nvSpPr>
        <p:spPr>
          <a:xfrm>
            <a:off x="60960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tx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3" name="Subtitle 2">
            <a:extLst>
              <a:ext uri="{FF2B5EF4-FFF2-40B4-BE49-F238E27FC236}">
                <a16:creationId xmlns:a16="http://schemas.microsoft.com/office/drawing/2014/main" id="{58E80048-0828-4344-A32D-C96F378F624A}"/>
              </a:ext>
            </a:extLst>
          </p:cNvPr>
          <p:cNvSpPr>
            <a:spLocks noGrp="1"/>
          </p:cNvSpPr>
          <p:nvPr>
            <p:ph type="subTitle" idx="1"/>
          </p:nvPr>
        </p:nvSpPr>
        <p:spPr>
          <a:xfrm>
            <a:off x="60960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tx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257933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E5677A-88EB-4A74-BA61-9F9B34A8EE35}" type="datetimeFigureOut">
              <a:rPr lang="en-US" smtClean="0"/>
              <a:t>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4064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5677A-88EB-4A74-BA61-9F9B34A8EE35}" type="datetimeFigureOut">
              <a:rPr lang="en-US" smtClean="0"/>
              <a:t>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217206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5677A-88EB-4A74-BA61-9F9B34A8EE35}" type="datetimeFigureOut">
              <a:rPr lang="en-US" smtClean="0"/>
              <a:t>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132610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E5677A-88EB-4A74-BA61-9F9B34A8EE35}"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860304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E5677A-88EB-4A74-BA61-9F9B34A8EE35}"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3576877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5677A-88EB-4A74-BA61-9F9B34A8EE35}"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736766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5677A-88EB-4A74-BA61-9F9B34A8EE35}"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1539387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2A92A57-BC21-4076-97B6-05BF34DABA6D}"/>
              </a:ext>
            </a:extLst>
          </p:cNvPr>
          <p:cNvSpPr/>
          <p:nvPr userDrawn="1"/>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BEBD5F3F-3018-4271-9D28-6E1B7021E988}"/>
              </a:ext>
            </a:extLst>
          </p:cNvPr>
          <p:cNvSpPr/>
          <p:nvPr userDrawn="1"/>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999F1392-9E2F-4388-BF27-4FC645F8E7A2}"/>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3BC2EE54-5B3B-471A-A26B-31691AA6CBF9}"/>
                </a:ext>
              </a:extLst>
            </p:cNvPr>
            <p:cNvPicPr>
              <a:picLocks noChangeAspect="1" noChangeArrowheads="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7F90361E-3B90-45CA-BFB7-2109EFF885AE}"/>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399553"/>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7120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03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7E5587-BCE4-4D16-BB2F-9C506163EFAF}"/>
              </a:ext>
            </a:extLst>
          </p:cNvPr>
          <p:cNvGrpSpPr/>
          <p:nvPr userDrawn="1"/>
        </p:nvGrpSpPr>
        <p:grpSpPr>
          <a:xfrm>
            <a:off x="0" y="0"/>
            <a:ext cx="12192000" cy="6858000"/>
            <a:chOff x="0" y="0"/>
            <a:chExt cx="12192000" cy="6858000"/>
          </a:xfrm>
        </p:grpSpPr>
        <p:sp>
          <p:nvSpPr>
            <p:cNvPr id="19" name="Rectangle 18">
              <a:extLst>
                <a:ext uri="{FF2B5EF4-FFF2-40B4-BE49-F238E27FC236}">
                  <a16:creationId xmlns:a16="http://schemas.microsoft.com/office/drawing/2014/main" id="{D98B7CF8-93F0-4724-A205-D210E62EF932}"/>
                </a:ext>
              </a:extLst>
            </p:cNvPr>
            <p:cNvSpPr/>
            <p:nvPr userDrawn="1"/>
          </p:nvSpPr>
          <p:spPr>
            <a:xfrm>
              <a:off x="0" y="0"/>
              <a:ext cx="12192000" cy="6858000"/>
            </a:xfrm>
            <a:prstGeom prst="rect">
              <a:avLst/>
            </a:prstGeom>
            <a:gradFill flip="none" rotWithShape="1">
              <a:gsLst>
                <a:gs pos="0">
                  <a:schemeClr val="accent1"/>
                </a:gs>
                <a:gs pos="5000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Freeform: Shape 19">
              <a:extLst>
                <a:ext uri="{FF2B5EF4-FFF2-40B4-BE49-F238E27FC236}">
                  <a16:creationId xmlns:a16="http://schemas.microsoft.com/office/drawing/2014/main" id="{09C125F3-0EEA-4F71-BA25-37F91BAA6944}"/>
                </a:ext>
              </a:extLst>
            </p:cNvPr>
            <p:cNvSpPr/>
            <p:nvPr userDrawn="1"/>
          </p:nvSpPr>
          <p:spPr>
            <a:xfrm>
              <a:off x="7161289" y="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F11B312F-FC9F-441B-B387-04BCBB44C2E8}"/>
              </a:ext>
            </a:extLst>
          </p:cNvPr>
          <p:cNvSpPr>
            <a:spLocks noGrp="1"/>
          </p:cNvSpPr>
          <p:nvPr userDrawn="1">
            <p:ph type="ctrTitle"/>
          </p:nvPr>
        </p:nvSpPr>
        <p:spPr>
          <a:xfrm>
            <a:off x="809124"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bg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EE6CE29-DC8A-4691-949E-8B69138B6914}"/>
              </a:ext>
            </a:extLst>
          </p:cNvPr>
          <p:cNvSpPr>
            <a:spLocks noGrp="1"/>
          </p:cNvSpPr>
          <p:nvPr userDrawn="1">
            <p:ph type="subTitle" idx="1"/>
          </p:nvPr>
        </p:nvSpPr>
        <p:spPr>
          <a:xfrm>
            <a:off x="809124"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bg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cxnSp>
        <p:nvCxnSpPr>
          <p:cNvPr id="37" name="Straight Connector 36">
            <a:extLst>
              <a:ext uri="{FF2B5EF4-FFF2-40B4-BE49-F238E27FC236}">
                <a16:creationId xmlns:a16="http://schemas.microsoft.com/office/drawing/2014/main" id="{6759954C-7EB4-40EF-B0EE-5606018018F6}"/>
              </a:ext>
            </a:extLst>
          </p:cNvPr>
          <p:cNvCxnSpPr/>
          <p:nvPr userDrawn="1"/>
        </p:nvCxnSpPr>
        <p:spPr>
          <a:xfrm>
            <a:off x="809124" y="3726180"/>
            <a:ext cx="7829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233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339" y="1709739"/>
            <a:ext cx="105156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832339"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40410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1908" y="1412875"/>
            <a:ext cx="5312508" cy="4895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985" y="1412875"/>
            <a:ext cx="5312507" cy="4895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136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154"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154" y="1681163"/>
            <a:ext cx="515815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154" y="2505075"/>
            <a:ext cx="515815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55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55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65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396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935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154" y="457200"/>
            <a:ext cx="3931138"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5183555" y="987426"/>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154" y="2057400"/>
            <a:ext cx="39311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67983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154" y="457200"/>
            <a:ext cx="3931138"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5183555" y="987426"/>
            <a:ext cx="6172199"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40154" y="2057400"/>
            <a:ext cx="39311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070512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620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2324" y="333375"/>
            <a:ext cx="2702169" cy="5975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1908" y="333375"/>
            <a:ext cx="7922847" cy="59753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579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11908" y="333375"/>
            <a:ext cx="10193216" cy="647700"/>
          </a:xfrm>
        </p:spPr>
        <p:txBody>
          <a:bodyPr/>
          <a:lstStyle/>
          <a:p>
            <a:r>
              <a:rPr lang="en-US"/>
              <a:t>Click to edit Master title style</a:t>
            </a:r>
          </a:p>
        </p:txBody>
      </p:sp>
      <p:sp>
        <p:nvSpPr>
          <p:cNvPr id="3" name="Text Placeholder 2"/>
          <p:cNvSpPr>
            <a:spLocks noGrp="1"/>
          </p:cNvSpPr>
          <p:nvPr>
            <p:ph type="body" sz="half" idx="1"/>
          </p:nvPr>
        </p:nvSpPr>
        <p:spPr>
          <a:xfrm>
            <a:off x="511908" y="1412875"/>
            <a:ext cx="5312508" cy="4895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11985" y="1412876"/>
            <a:ext cx="5312507" cy="2371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11985" y="3937001"/>
            <a:ext cx="5312507" cy="2371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16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7641637"/>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1908" y="333375"/>
            <a:ext cx="10193216" cy="647700"/>
          </a:xfrm>
        </p:spPr>
        <p:txBody>
          <a:bodyPr/>
          <a:lstStyle/>
          <a:p>
            <a:r>
              <a:rPr lang="en-US"/>
              <a:t>Click to edit Master title style</a:t>
            </a:r>
          </a:p>
        </p:txBody>
      </p:sp>
      <p:sp>
        <p:nvSpPr>
          <p:cNvPr id="3" name="Text Placeholder 2"/>
          <p:cNvSpPr>
            <a:spLocks noGrp="1"/>
          </p:cNvSpPr>
          <p:nvPr>
            <p:ph type="body" sz="half" idx="1"/>
          </p:nvPr>
        </p:nvSpPr>
        <p:spPr>
          <a:xfrm>
            <a:off x="511908" y="1412875"/>
            <a:ext cx="5312508" cy="4895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985" y="1412875"/>
            <a:ext cx="5312507" cy="4895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68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Hex)">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2A92A57-BC21-4076-97B6-05BF34DABA6D}"/>
              </a:ext>
            </a:extLst>
          </p:cNvPr>
          <p:cNvSpPr/>
          <p:nvPr userDrawn="1"/>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BEBD5F3F-3018-4271-9D28-6E1B7021E988}"/>
              </a:ext>
            </a:extLst>
          </p:cNvPr>
          <p:cNvSpPr/>
          <p:nvPr userDrawn="1"/>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999F1392-9E2F-4388-BF27-4FC645F8E7A2}"/>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3BC2EE54-5B3B-471A-A26B-31691AA6CBF9}"/>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7F90361E-3B90-45CA-BFB7-2109EFF885AE}"/>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449888"/>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CC0FF9-FE10-497E-BF13-12202B0CB441}"/>
              </a:ext>
            </a:extLst>
          </p:cNvPr>
          <p:cNvSpPr/>
          <p:nvPr userDrawn="1"/>
        </p:nvSpPr>
        <p:spPr>
          <a:xfrm>
            <a:off x="0" y="1016000"/>
            <a:ext cx="12192000" cy="511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62169733"/>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E5677A-88EB-4A74-BA61-9F9B34A8EE35}"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297024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5677A-88EB-4A74-BA61-9F9B34A8EE35}"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1982453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E5677A-88EB-4A74-BA61-9F9B34A8EE35}"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291765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E5677A-88EB-4A74-BA61-9F9B34A8EE35}"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CBD290-2068-40D2-AF96-360AA4BA61F0}" type="slidenum">
              <a:rPr lang="en-US" smtClean="0"/>
              <a:t>‹#›</a:t>
            </a:fld>
            <a:endParaRPr lang="en-US" dirty="0"/>
          </a:p>
        </p:txBody>
      </p:sp>
    </p:spTree>
    <p:extLst>
      <p:ext uri="{BB962C8B-B14F-4D97-AF65-F5344CB8AC3E}">
        <p14:creationId xmlns:p14="http://schemas.microsoft.com/office/powerpoint/2010/main" val="35150000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6.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6A5EA-7658-42F4-B79A-E51C8DDAE5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31117D-1A35-482E-B49C-84AC1141B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E45AF5-7AB4-445A-8195-E5C634EDE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CD7FB313-5DBA-45CF-84D3-282F5C712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2262970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5677A-88EB-4A74-BA61-9F9B34A8EE35}" type="datetimeFigureOut">
              <a:rPr lang="en-US" smtClean="0"/>
              <a:t>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BD290-2068-40D2-AF96-360AA4BA61F0}" type="slidenum">
              <a:rPr lang="en-US" smtClean="0"/>
              <a:t>‹#›</a:t>
            </a:fld>
            <a:endParaRPr lang="en-US" dirty="0"/>
          </a:p>
        </p:txBody>
      </p:sp>
    </p:spTree>
    <p:extLst>
      <p:ext uri="{BB962C8B-B14F-4D97-AF65-F5344CB8AC3E}">
        <p14:creationId xmlns:p14="http://schemas.microsoft.com/office/powerpoint/2010/main" val="17146368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92" name="Rectangle 8"/>
          <p:cNvSpPr>
            <a:spLocks noGrp="1" noChangeArrowheads="1"/>
          </p:cNvSpPr>
          <p:nvPr>
            <p:ph type="body" idx="1"/>
          </p:nvPr>
        </p:nvSpPr>
        <p:spPr bwMode="auto">
          <a:xfrm>
            <a:off x="511908" y="1412875"/>
            <a:ext cx="1081258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6393" name="Rectangle 9"/>
          <p:cNvSpPr>
            <a:spLocks noChangeArrowheads="1"/>
          </p:cNvSpPr>
          <p:nvPr userDrawn="1"/>
        </p:nvSpPr>
        <p:spPr bwMode="auto">
          <a:xfrm rot="16200000">
            <a:off x="10937510" y="814632"/>
            <a:ext cx="1844675" cy="48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958850">
              <a:defRPr>
                <a:solidFill>
                  <a:schemeClr val="tx1"/>
                </a:solidFill>
                <a:latin typeface="Arial" panose="020B0604020202020204" pitchFamily="34" charset="0"/>
                <a:cs typeface="Arial" panose="020B0604020202020204" pitchFamily="34" charset="0"/>
              </a:defRPr>
            </a:lvl1pPr>
            <a:lvl2pPr marL="477838" defTabSz="958850">
              <a:defRPr>
                <a:solidFill>
                  <a:schemeClr val="tx1"/>
                </a:solidFill>
                <a:latin typeface="Arial" panose="020B0604020202020204" pitchFamily="34" charset="0"/>
                <a:cs typeface="Arial" panose="020B0604020202020204" pitchFamily="34" charset="0"/>
              </a:defRPr>
            </a:lvl2pPr>
            <a:lvl3pPr marL="958850" defTabSz="958850">
              <a:defRPr>
                <a:solidFill>
                  <a:schemeClr val="tx1"/>
                </a:solidFill>
                <a:latin typeface="Arial" panose="020B0604020202020204" pitchFamily="34" charset="0"/>
                <a:cs typeface="Arial" panose="020B0604020202020204" pitchFamily="34" charset="0"/>
              </a:defRPr>
            </a:lvl3pPr>
            <a:lvl4pPr marL="1436688" defTabSz="958850">
              <a:defRPr>
                <a:solidFill>
                  <a:schemeClr val="tx1"/>
                </a:solidFill>
                <a:latin typeface="Arial" panose="020B0604020202020204" pitchFamily="34" charset="0"/>
                <a:cs typeface="Arial" panose="020B0604020202020204" pitchFamily="34" charset="0"/>
              </a:defRPr>
            </a:lvl4pPr>
            <a:lvl5pPr marL="1914525" defTabSz="958850">
              <a:defRPr>
                <a:solidFill>
                  <a:schemeClr val="tx1"/>
                </a:solidFill>
                <a:latin typeface="Arial" panose="020B0604020202020204" pitchFamily="34" charset="0"/>
                <a:cs typeface="Arial" panose="020B0604020202020204" pitchFamily="34" charset="0"/>
              </a:defRPr>
            </a:lvl5pPr>
            <a:lvl6pPr marL="2371725"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828925"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86125"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743325"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2100" dirty="0">
                <a:solidFill>
                  <a:schemeClr val="bg1"/>
                </a:solidFill>
                <a:latin typeface="Times New Roman" panose="02020603050405020304" pitchFamily="18" charset="0"/>
              </a:rPr>
              <a:t>Pharmaceuticals</a:t>
            </a:r>
          </a:p>
        </p:txBody>
      </p:sp>
      <p:sp>
        <p:nvSpPr>
          <p:cNvPr id="16394" name="Text Box 10"/>
          <p:cNvSpPr txBox="1">
            <a:spLocks noChangeArrowheads="1"/>
          </p:cNvSpPr>
          <p:nvPr userDrawn="1"/>
        </p:nvSpPr>
        <p:spPr bwMode="auto">
          <a:xfrm>
            <a:off x="11506201" y="4267201"/>
            <a:ext cx="184731" cy="492443"/>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200" b="1" dirty="0">
              <a:solidFill>
                <a:srgbClr val="DDDDDD"/>
              </a:solidFill>
              <a:latin typeface="Times New Roman" panose="02020603050405020304" pitchFamily="18" charset="0"/>
            </a:endParaRPr>
          </a:p>
          <a:p>
            <a:pPr eaLnBrk="0" hangingPunct="0"/>
            <a:endParaRPr lang="en-US" altLang="en-US" sz="1400" b="1" dirty="0">
              <a:solidFill>
                <a:srgbClr val="DDDDDD"/>
              </a:solidFill>
              <a:latin typeface="Times New Roman" panose="02020603050405020304" pitchFamily="18" charset="0"/>
            </a:endParaRPr>
          </a:p>
        </p:txBody>
      </p:sp>
      <p:pic>
        <p:nvPicPr>
          <p:cNvPr id="16395" name="Picture 11" descr="Roche_logo_cdw"/>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970848" y="260351"/>
            <a:ext cx="973015" cy="466725"/>
          </a:xfrm>
          <a:prstGeom prst="rect">
            <a:avLst/>
          </a:prstGeom>
          <a:noFill/>
          <a:extLst>
            <a:ext uri="{909E8E84-426E-40DD-AFC4-6F175D3DCCD1}">
              <a14:hiddenFill xmlns:a14="http://schemas.microsoft.com/office/drawing/2010/main">
                <a:solidFill>
                  <a:srgbClr val="FFFFFF"/>
                </a:solidFill>
              </a14:hiddenFill>
            </a:ext>
          </a:extLst>
        </p:spPr>
      </p:pic>
      <p:sp>
        <p:nvSpPr>
          <p:cNvPr id="16397" name="Line 13"/>
          <p:cNvSpPr>
            <a:spLocks noChangeShapeType="1"/>
          </p:cNvSpPr>
          <p:nvPr userDrawn="1"/>
        </p:nvSpPr>
        <p:spPr bwMode="auto">
          <a:xfrm flipH="1" flipV="1">
            <a:off x="511908" y="1125538"/>
            <a:ext cx="10990385" cy="0"/>
          </a:xfrm>
          <a:prstGeom prst="line">
            <a:avLst/>
          </a:prstGeom>
          <a:noFill/>
          <a:ln w="38100">
            <a:solidFill>
              <a:schemeClr val="accent2">
                <a:alpha val="92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6402" name="Text Box 18"/>
          <p:cNvSpPr txBox="1">
            <a:spLocks noChangeArrowheads="1"/>
          </p:cNvSpPr>
          <p:nvPr userDrawn="1"/>
        </p:nvSpPr>
        <p:spPr bwMode="auto">
          <a:xfrm>
            <a:off x="11736755" y="6569076"/>
            <a:ext cx="322384" cy="188913"/>
          </a:xfrm>
          <a:prstGeom prst="rect">
            <a:avLst/>
          </a:prstGeom>
          <a:solidFill>
            <a:srgbClr val="808080"/>
          </a:solidFill>
          <a:ln w="63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eaLnBrk="0" hangingPunct="0"/>
            <a:fld id="{198458F2-BB8B-4688-9075-36845DA707DD}" type="slidenum">
              <a:rPr lang="en-US" altLang="en-US" sz="900">
                <a:solidFill>
                  <a:schemeClr val="bg1"/>
                </a:solidFill>
              </a:rPr>
              <a:pPr algn="ctr" eaLnBrk="0" hangingPunct="0"/>
              <a:t>‹#›</a:t>
            </a:fld>
            <a:endParaRPr lang="en-US" altLang="en-US" sz="900" dirty="0">
              <a:solidFill>
                <a:schemeClr val="bg1"/>
              </a:solidFill>
            </a:endParaRPr>
          </a:p>
        </p:txBody>
      </p:sp>
      <p:sp>
        <p:nvSpPr>
          <p:cNvPr id="16407" name="Rectangle 23"/>
          <p:cNvSpPr>
            <a:spLocks noGrp="1" noChangeArrowheads="1"/>
          </p:cNvSpPr>
          <p:nvPr>
            <p:ph type="title"/>
          </p:nvPr>
        </p:nvSpPr>
        <p:spPr bwMode="auto">
          <a:xfrm>
            <a:off x="511908" y="333375"/>
            <a:ext cx="10193216"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16419" name="Line 35"/>
          <p:cNvSpPr>
            <a:spLocks noChangeShapeType="1"/>
          </p:cNvSpPr>
          <p:nvPr userDrawn="1"/>
        </p:nvSpPr>
        <p:spPr bwMode="auto">
          <a:xfrm flipH="1" flipV="1">
            <a:off x="511908" y="6453188"/>
            <a:ext cx="11168185" cy="0"/>
          </a:xfrm>
          <a:prstGeom prst="line">
            <a:avLst/>
          </a:prstGeom>
          <a:noFill/>
          <a:ln w="38100">
            <a:solidFill>
              <a:schemeClr val="accent2">
                <a:alpha val="92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Tree>
    <p:extLst>
      <p:ext uri="{BB962C8B-B14F-4D97-AF65-F5344CB8AC3E}">
        <p14:creationId xmlns:p14="http://schemas.microsoft.com/office/powerpoint/2010/main" val="32246984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rtl="0" fontAlgn="base">
        <a:spcBef>
          <a:spcPct val="0"/>
        </a:spcBef>
        <a:spcAft>
          <a:spcPct val="0"/>
        </a:spcAft>
        <a:defRPr sz="2800" kern="1200">
          <a:solidFill>
            <a:srgbClr val="000099"/>
          </a:solidFill>
          <a:latin typeface="+mj-lt"/>
          <a:ea typeface="+mj-ea"/>
          <a:cs typeface="+mj-cs"/>
        </a:defRPr>
      </a:lvl1pPr>
      <a:lvl2pPr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2pPr>
      <a:lvl3pPr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3pPr>
      <a:lvl4pPr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4pPr>
      <a:lvl5pPr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800">
          <a:solidFill>
            <a:srgbClr val="000099"/>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2400" b="1" kern="1200">
          <a:solidFill>
            <a:srgbClr val="000099"/>
          </a:solidFill>
          <a:latin typeface="+mn-lt"/>
          <a:ea typeface="+mn-ea"/>
          <a:cs typeface="+mn-cs"/>
        </a:defRPr>
      </a:lvl1pPr>
      <a:lvl2pPr marL="742950" indent="-285750" algn="l" rtl="0" fontAlgn="base">
        <a:spcBef>
          <a:spcPct val="20000"/>
        </a:spcBef>
        <a:spcAft>
          <a:spcPct val="0"/>
        </a:spcAft>
        <a:buChar char="•"/>
        <a:defRPr sz="2400" kern="1200">
          <a:solidFill>
            <a:srgbClr val="000099"/>
          </a:solidFill>
          <a:latin typeface="+mn-lt"/>
          <a:ea typeface="+mn-ea"/>
          <a:cs typeface="+mn-cs"/>
        </a:defRPr>
      </a:lvl2pPr>
      <a:lvl3pPr marL="1143000" indent="-228600" algn="l" rtl="0" fontAlgn="base">
        <a:spcBef>
          <a:spcPct val="20000"/>
        </a:spcBef>
        <a:spcAft>
          <a:spcPct val="0"/>
        </a:spcAft>
        <a:buChar char="•"/>
        <a:defRPr sz="2000" kern="1200">
          <a:solidFill>
            <a:srgbClr val="000099"/>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wmf"/><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wmf"/><Relationship Id="rId10" Type="http://schemas.openxmlformats.org/officeDocument/2006/relationships/image" Target="../media/image46.png"/><Relationship Id="rId4" Type="http://schemas.openxmlformats.org/officeDocument/2006/relationships/image" Target="../media/image41.wmf"/><Relationship Id="rId9" Type="http://schemas.openxmlformats.org/officeDocument/2006/relationships/image" Target="../media/image45.jpe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6562" y="5735805"/>
            <a:ext cx="1632157" cy="1122195"/>
          </a:xfrm>
        </p:spPr>
        <p:txBody>
          <a:bodyPr>
            <a:normAutofit/>
          </a:bodyPr>
          <a:lstStyle/>
          <a:p>
            <a:r>
              <a:rPr lang="en-US" b="1" i="1" dirty="0">
                <a:solidFill>
                  <a:srgbClr val="0070C0"/>
                </a:solidFill>
                <a:latin typeface="Baskerville Old Face" panose="02020602080505020303" pitchFamily="18" charset="0"/>
              </a:rPr>
              <a:t>May 2019</a:t>
            </a:r>
          </a:p>
        </p:txBody>
      </p:sp>
      <p:pic>
        <p:nvPicPr>
          <p:cNvPr id="6" name="Picture 5"/>
          <p:cNvPicPr>
            <a:picLocks noChangeAspect="1"/>
          </p:cNvPicPr>
          <p:nvPr/>
        </p:nvPicPr>
        <p:blipFill>
          <a:blip r:embed="rId3"/>
          <a:stretch>
            <a:fillRect/>
          </a:stretch>
        </p:blipFill>
        <p:spPr>
          <a:xfrm>
            <a:off x="7581069" y="5675273"/>
            <a:ext cx="4584589" cy="1182727"/>
          </a:xfrm>
          <a:prstGeom prst="rect">
            <a:avLst/>
          </a:prstGeom>
        </p:spPr>
      </p:pic>
      <p:pic>
        <p:nvPicPr>
          <p:cNvPr id="4" name="Picture 3"/>
          <p:cNvPicPr>
            <a:picLocks noChangeAspect="1"/>
          </p:cNvPicPr>
          <p:nvPr/>
        </p:nvPicPr>
        <p:blipFill>
          <a:blip r:embed="rId4"/>
          <a:stretch>
            <a:fillRect/>
          </a:stretch>
        </p:blipFill>
        <p:spPr>
          <a:xfrm rot="20756749">
            <a:off x="2723223" y="2534360"/>
            <a:ext cx="3627434" cy="3621338"/>
          </a:xfrm>
          <a:prstGeom prst="rect">
            <a:avLst/>
          </a:prstGeom>
        </p:spPr>
      </p:pic>
      <p:pic>
        <p:nvPicPr>
          <p:cNvPr id="5" name="Picture 4" descr="Cup tea 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130" y="4423664"/>
            <a:ext cx="1630330" cy="1554248"/>
          </a:xfrm>
          <a:prstGeom prst="rect">
            <a:avLst/>
          </a:prstGeom>
        </p:spPr>
      </p:pic>
      <p:sp>
        <p:nvSpPr>
          <p:cNvPr id="7" name="Rectangle 6"/>
          <p:cNvSpPr/>
          <p:nvPr/>
        </p:nvSpPr>
        <p:spPr>
          <a:xfrm>
            <a:off x="832223" y="4879680"/>
            <a:ext cx="700833"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latin typeface="Baskerville Old Face" panose="02020602080505020303" pitchFamily="18" charset="0"/>
              </a:rPr>
              <a:t>CAR</a:t>
            </a:r>
          </a:p>
        </p:txBody>
      </p:sp>
    </p:spTree>
    <p:extLst>
      <p:ext uri="{BB962C8B-B14F-4D97-AF65-F5344CB8AC3E}">
        <p14:creationId xmlns:p14="http://schemas.microsoft.com/office/powerpoint/2010/main" val="2635373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9"/>
          <p:cNvSpPr txBox="1">
            <a:spLocks/>
          </p:cNvSpPr>
          <p:nvPr/>
        </p:nvSpPr>
        <p:spPr>
          <a:xfrm>
            <a:off x="631063" y="601447"/>
            <a:ext cx="8626611" cy="424732"/>
          </a:xfrm>
          <a:prstGeom prst="rect">
            <a:avLst/>
          </a:prstGeom>
          <a:noFill/>
          <a:ln>
            <a:noFill/>
          </a:ln>
        </p:spPr>
        <p:txBody>
          <a:bodyPr spcFirstLastPara="1" vert="horz" wrap="square" lIns="0" tIns="0" rIns="0" bIns="0" rtlCol="0" anchor="t" anchorCtr="0">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nSpc>
                <a:spcPct val="100000"/>
              </a:lnSpc>
              <a:spcBef>
                <a:spcPts val="0"/>
              </a:spcBef>
              <a:buClr>
                <a:srgbClr val="0070C0"/>
              </a:buClr>
              <a:buSzPts val="650"/>
            </a:pPr>
            <a:r>
              <a:rPr lang="en-US" sz="3200" dirty="0">
                <a:solidFill>
                  <a:srgbClr val="0070C0"/>
                </a:solidFill>
                <a:latin typeface="Baskerville Old Face" panose="02020602080505020303" pitchFamily="18" charset="0"/>
                <a:ea typeface="Arial"/>
                <a:cs typeface="Arial"/>
                <a:sym typeface="Arial"/>
              </a:rPr>
              <a:t>Tea time challenge</a:t>
            </a:r>
            <a:endParaRPr lang="en-US" sz="3200" dirty="0">
              <a:latin typeface="Baskerville Old Face" panose="02020602080505020303" pitchFamily="18" charset="0"/>
            </a:endParaRPr>
          </a:p>
        </p:txBody>
      </p:sp>
      <p:pic>
        <p:nvPicPr>
          <p:cNvPr id="6" name="Picture 5" descr="Tea time illustration pattern - Vector 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906" y="5299587"/>
            <a:ext cx="1377944" cy="1377944"/>
          </a:xfrm>
          <a:prstGeom prst="rect">
            <a:avLst/>
          </a:prstGeom>
        </p:spPr>
      </p:pic>
      <p:sp>
        <p:nvSpPr>
          <p:cNvPr id="10" name="AutoShape 2" descr="Image result for line listing SUSAR"/>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descr="Cup tea 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026" y="1641015"/>
            <a:ext cx="582364" cy="678324"/>
          </a:xfrm>
          <a:prstGeom prst="rect">
            <a:avLst/>
          </a:prstGeom>
        </p:spPr>
      </p:pic>
      <p:sp>
        <p:nvSpPr>
          <p:cNvPr id="14" name="Rectangle 13"/>
          <p:cNvSpPr/>
          <p:nvPr/>
        </p:nvSpPr>
        <p:spPr>
          <a:xfrm>
            <a:off x="786738" y="2273172"/>
            <a:ext cx="860940" cy="246221"/>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Earl Grey</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1612357" y="1751647"/>
            <a:ext cx="4989388" cy="410882"/>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Team 1 – The Earl Grey!’s</a:t>
            </a:r>
          </a:p>
        </p:txBody>
      </p:sp>
      <p:pic>
        <p:nvPicPr>
          <p:cNvPr id="16" name="Picture 15" descr="Cup tea 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705" y="3084473"/>
            <a:ext cx="582364" cy="678324"/>
          </a:xfrm>
          <a:prstGeom prst="rect">
            <a:avLst/>
          </a:prstGeom>
        </p:spPr>
      </p:pic>
      <p:sp>
        <p:nvSpPr>
          <p:cNvPr id="17" name="Rectangle 16"/>
          <p:cNvSpPr/>
          <p:nvPr/>
        </p:nvSpPr>
        <p:spPr>
          <a:xfrm>
            <a:off x="751417" y="3612499"/>
            <a:ext cx="860940" cy="400110"/>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Orange Pekeo</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p:cNvSpPr/>
          <p:nvPr/>
        </p:nvSpPr>
        <p:spPr>
          <a:xfrm>
            <a:off x="1555782" y="3212389"/>
            <a:ext cx="4989388" cy="410882"/>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Team 2 – The Orange Pekoe's</a:t>
            </a:r>
          </a:p>
        </p:txBody>
      </p:sp>
      <p:pic>
        <p:nvPicPr>
          <p:cNvPr id="19" name="Picture 18" descr="Cup tea 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418" y="4377633"/>
            <a:ext cx="582364" cy="678324"/>
          </a:xfrm>
          <a:prstGeom prst="rect">
            <a:avLst/>
          </a:prstGeom>
        </p:spPr>
      </p:pic>
      <p:sp>
        <p:nvSpPr>
          <p:cNvPr id="20" name="Rectangle 19"/>
          <p:cNvSpPr/>
          <p:nvPr/>
        </p:nvSpPr>
        <p:spPr>
          <a:xfrm>
            <a:off x="798809" y="5055957"/>
            <a:ext cx="860940" cy="400110"/>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I want coffee</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p:cNvSpPr/>
          <p:nvPr/>
        </p:nvSpPr>
        <p:spPr>
          <a:xfrm>
            <a:off x="1612357" y="4493828"/>
            <a:ext cx="4989388" cy="394210"/>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Team 3  - I want coffee</a:t>
            </a:r>
          </a:p>
        </p:txBody>
      </p:sp>
      <p:sp>
        <p:nvSpPr>
          <p:cNvPr id="22" name="Rectangle 21"/>
          <p:cNvSpPr/>
          <p:nvPr/>
        </p:nvSpPr>
        <p:spPr>
          <a:xfrm>
            <a:off x="6169435" y="2020065"/>
            <a:ext cx="5294977" cy="1578894"/>
          </a:xfrm>
          <a:prstGeom prst="rect">
            <a:avLst/>
          </a:prstGeom>
        </p:spPr>
        <p:txBody>
          <a:bodyPr wrap="square">
            <a:spAutoFit/>
          </a:bodyPr>
          <a:lstStyle/>
          <a:p>
            <a:pPr lvl="0">
              <a:lnSpc>
                <a:spcPct val="115000"/>
              </a:lnSpc>
              <a:buClr>
                <a:prstClr val="black"/>
              </a:buClr>
              <a:buSzPts val="2000"/>
              <a:defRPr/>
            </a:pPr>
            <a:r>
              <a:rPr lang="en-US" sz="2800" b="1" i="1" u="sng" dirty="0">
                <a:solidFill>
                  <a:schemeClr val="accent1"/>
                </a:solidFill>
                <a:latin typeface="Baskerville Old Face" panose="02020602080505020303" pitchFamily="18" charset="0"/>
                <a:cs typeface="Times New Roman" panose="02020603050405020304" pitchFamily="18" charset="0"/>
              </a:rPr>
              <a:t>6 Tea Time Questions</a:t>
            </a:r>
          </a:p>
          <a:p>
            <a:pPr lvl="0">
              <a:lnSpc>
                <a:spcPct val="115000"/>
              </a:lnSpc>
              <a:buClr>
                <a:prstClr val="black"/>
              </a:buClr>
              <a:buSzPts val="2000"/>
              <a:defRPr/>
            </a:pPr>
            <a:r>
              <a:rPr lang="en-US" sz="2800" b="1" dirty="0">
                <a:solidFill>
                  <a:schemeClr val="accent1"/>
                </a:solidFill>
                <a:latin typeface="Baskerville Old Face" panose="02020602080505020303" pitchFamily="18" charset="0"/>
                <a:cs typeface="Times New Roman" panose="02020603050405020304" pitchFamily="18" charset="0"/>
              </a:rPr>
              <a:t>The team that gives the best answer, is the tea time champion!!!</a:t>
            </a:r>
            <a:endParaRPr lang="en-US" sz="2800" b="1" i="1" dirty="0">
              <a:solidFill>
                <a:schemeClr val="accent1"/>
              </a:solidFill>
              <a:latin typeface="Baskerville Old Face" panose="02020602080505020303" pitchFamily="18" charset="0"/>
              <a:cs typeface="Times New Roman" panose="02020603050405020304" pitchFamily="18" charset="0"/>
            </a:endParaRPr>
          </a:p>
        </p:txBody>
      </p:sp>
    </p:spTree>
    <p:extLst>
      <p:ext uri="{BB962C8B-B14F-4D97-AF65-F5344CB8AC3E}">
        <p14:creationId xmlns:p14="http://schemas.microsoft.com/office/powerpoint/2010/main" val="344318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773250"/>
            <a:ext cx="8640063" cy="536622"/>
          </a:xfrm>
        </p:spPr>
        <p:txBody>
          <a:bodyPr/>
          <a:lstStyle/>
          <a:p>
            <a:r>
              <a:rPr lang="en-US" altLang="en-US" sz="3200" dirty="0">
                <a:latin typeface="Baskerville Old Face" panose="02020602080505020303" pitchFamily="18" charset="0"/>
              </a:rPr>
              <a:t>Question 1</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925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What does SUSAR stand for?</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Suspected unreported serious adverse reaction</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Suspicious unrelated serious adverse reaction</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Suspected unexpected serious adverse reaction</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Suspicious unexpected serious adverse reaction</a:t>
            </a:r>
          </a:p>
          <a:p>
            <a:pPr marL="228600" indent="-228600">
              <a:spcBef>
                <a:spcPct val="30000"/>
              </a:spcBef>
            </a:pPr>
            <a:endParaRPr lang="en-US" altLang="en-US" sz="2000" dirty="0">
              <a:latin typeface="Times New Roman" panose="02020603050405020304" pitchFamily="18" charset="0"/>
              <a:cs typeface="Times New Roman" panose="02020603050405020304" pitchFamily="18" charset="0"/>
            </a:endParaRPr>
          </a:p>
        </p:txBody>
      </p:sp>
      <p:pic>
        <p:nvPicPr>
          <p:cNvPr id="548871" name="Picture 7" descr="dd00200_[1]"/>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526259" y="1556071"/>
            <a:ext cx="2643187" cy="2808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8875" name="Rectangle 11"/>
          <p:cNvSpPr>
            <a:spLocks noChangeArrowheads="1"/>
          </p:cNvSpPr>
          <p:nvPr/>
        </p:nvSpPr>
        <p:spPr bwMode="auto">
          <a:xfrm>
            <a:off x="8937171" y="2608122"/>
            <a:ext cx="15113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en-US" sz="2800" dirty="0">
                <a:solidFill>
                  <a:srgbClr val="000000"/>
                </a:solidFill>
                <a:latin typeface="Times New Roman" panose="02020603050405020304" pitchFamily="18" charset="0"/>
                <a:cs typeface="Arial" panose="020B0604020202020204" pitchFamily="34" charset="0"/>
              </a:rPr>
              <a:t>SUSAR</a:t>
            </a:r>
          </a:p>
          <a:p>
            <a:pPr algn="ctr" fontAlgn="base">
              <a:spcBef>
                <a:spcPct val="0"/>
              </a:spcBef>
              <a:spcAft>
                <a:spcPct val="0"/>
              </a:spcAft>
            </a:pPr>
            <a:r>
              <a:rPr lang="en-US" altLang="en-US" sz="2800" dirty="0">
                <a:solidFill>
                  <a:srgbClr val="000000"/>
                </a:solidFill>
                <a:latin typeface="Times New Roman" panose="02020603050405020304" pitchFamily="18" charset="0"/>
                <a:cs typeface="Arial" panose="020B0604020202020204" pitchFamily="34" charset="0"/>
              </a:rPr>
              <a:t>Report</a:t>
            </a:r>
          </a:p>
        </p:txBody>
      </p:sp>
      <p:pic>
        <p:nvPicPr>
          <p:cNvPr id="2" name="Picture 1"/>
          <p:cNvPicPr>
            <a:picLocks noChangeAspect="1"/>
          </p:cNvPicPr>
          <p:nvPr/>
        </p:nvPicPr>
        <p:blipFill>
          <a:blip r:embed="rId4"/>
          <a:stretch>
            <a:fillRect/>
          </a:stretch>
        </p:blipFill>
        <p:spPr>
          <a:xfrm>
            <a:off x="9917582" y="4454481"/>
            <a:ext cx="1763918" cy="1763918"/>
          </a:xfrm>
          <a:prstGeom prst="rect">
            <a:avLst/>
          </a:prstGeom>
        </p:spPr>
      </p:pic>
    </p:spTree>
    <p:extLst>
      <p:ext uri="{BB962C8B-B14F-4D97-AF65-F5344CB8AC3E}">
        <p14:creationId xmlns:p14="http://schemas.microsoft.com/office/powerpoint/2010/main" val="38279798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534838"/>
            <a:ext cx="8640063" cy="536622"/>
          </a:xfrm>
        </p:spPr>
        <p:txBody>
          <a:bodyPr/>
          <a:lstStyle/>
          <a:p>
            <a:r>
              <a:rPr lang="en-US" altLang="en-US" sz="3200" dirty="0">
                <a:latin typeface="Baskerville Old Face" panose="02020602080505020303" pitchFamily="18" charset="0"/>
              </a:rPr>
              <a:t>Question 1</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925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What does SUSAR stand for?</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Suspected unreported serious adverse reaction</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Suspicious unrelated serious adverse reaction</a:t>
            </a:r>
          </a:p>
          <a:p>
            <a:pPr marL="895350" lvl="1" indent="-438150">
              <a:lnSpc>
                <a:spcPct val="120000"/>
              </a:lnSpc>
              <a:spcBef>
                <a:spcPct val="30000"/>
              </a:spcBef>
              <a:buFontTx/>
              <a:buAutoNum type="alphaUcPeriod"/>
            </a:pPr>
            <a:r>
              <a:rPr lang="en-US" altLang="en-US" sz="2800" b="1" dirty="0">
                <a:solidFill>
                  <a:schemeClr val="accent5"/>
                </a:solidFill>
                <a:latin typeface="Baskerville Old Face" panose="02020602080505020303" pitchFamily="18" charset="0"/>
                <a:cs typeface="Times New Roman" panose="02020603050405020304" pitchFamily="18" charset="0"/>
              </a:rPr>
              <a:t>Suspected unexpected serious adverse reaction</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Suspicious unexpected serious adverse reaction</a:t>
            </a:r>
          </a:p>
          <a:p>
            <a:pPr marL="228600" indent="-228600">
              <a:spcBef>
                <a:spcPct val="30000"/>
              </a:spcBef>
            </a:pPr>
            <a:endParaRPr lang="en-US" altLang="en-US" sz="2000" dirty="0">
              <a:latin typeface="Times New Roman" panose="02020603050405020304" pitchFamily="18" charset="0"/>
              <a:cs typeface="Times New Roman" panose="02020603050405020304" pitchFamily="18" charset="0"/>
            </a:endParaRPr>
          </a:p>
        </p:txBody>
      </p:sp>
      <p:pic>
        <p:nvPicPr>
          <p:cNvPr id="548871" name="Picture 7" descr="dd00200_[1]"/>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526259" y="1556071"/>
            <a:ext cx="2643187" cy="2808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8875" name="Rectangle 11"/>
          <p:cNvSpPr>
            <a:spLocks noChangeArrowheads="1"/>
          </p:cNvSpPr>
          <p:nvPr/>
        </p:nvSpPr>
        <p:spPr bwMode="auto">
          <a:xfrm>
            <a:off x="8937171" y="2608122"/>
            <a:ext cx="15113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en-US" sz="2800" dirty="0">
                <a:solidFill>
                  <a:srgbClr val="000000"/>
                </a:solidFill>
                <a:latin typeface="Times New Roman" panose="02020603050405020304" pitchFamily="18" charset="0"/>
                <a:cs typeface="Arial" panose="020B0604020202020204" pitchFamily="34" charset="0"/>
              </a:rPr>
              <a:t>SUSAR</a:t>
            </a:r>
          </a:p>
          <a:p>
            <a:pPr algn="ctr" fontAlgn="base">
              <a:spcBef>
                <a:spcPct val="0"/>
              </a:spcBef>
              <a:spcAft>
                <a:spcPct val="0"/>
              </a:spcAft>
            </a:pPr>
            <a:r>
              <a:rPr lang="en-US" altLang="en-US" sz="2800" dirty="0">
                <a:solidFill>
                  <a:srgbClr val="000000"/>
                </a:solidFill>
                <a:latin typeface="Times New Roman" panose="02020603050405020304" pitchFamily="18" charset="0"/>
                <a:cs typeface="Arial" panose="020B0604020202020204" pitchFamily="34" charset="0"/>
              </a:rPr>
              <a:t>Report</a:t>
            </a:r>
          </a:p>
        </p:txBody>
      </p:sp>
      <p:pic>
        <p:nvPicPr>
          <p:cNvPr id="2" name="Picture 1"/>
          <p:cNvPicPr>
            <a:picLocks noChangeAspect="1"/>
          </p:cNvPicPr>
          <p:nvPr/>
        </p:nvPicPr>
        <p:blipFill>
          <a:blip r:embed="rId4"/>
          <a:stretch>
            <a:fillRect/>
          </a:stretch>
        </p:blipFill>
        <p:spPr>
          <a:xfrm>
            <a:off x="9917582" y="4454481"/>
            <a:ext cx="1763918" cy="1763918"/>
          </a:xfrm>
          <a:prstGeom prst="rect">
            <a:avLst/>
          </a:prstGeom>
        </p:spPr>
      </p:pic>
      <p:pic>
        <p:nvPicPr>
          <p:cNvPr id="3" name="Picture 2"/>
          <p:cNvPicPr>
            <a:picLocks noChangeAspect="1"/>
          </p:cNvPicPr>
          <p:nvPr/>
        </p:nvPicPr>
        <p:blipFill>
          <a:blip r:embed="rId5"/>
          <a:stretch>
            <a:fillRect/>
          </a:stretch>
        </p:blipFill>
        <p:spPr>
          <a:xfrm>
            <a:off x="428876" y="3439342"/>
            <a:ext cx="579170" cy="676715"/>
          </a:xfrm>
          <a:prstGeom prst="rect">
            <a:avLst/>
          </a:prstGeom>
        </p:spPr>
      </p:pic>
    </p:spTree>
    <p:extLst>
      <p:ext uri="{BB962C8B-B14F-4D97-AF65-F5344CB8AC3E}">
        <p14:creationId xmlns:p14="http://schemas.microsoft.com/office/powerpoint/2010/main" val="3710694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a:xfrm>
            <a:off x="669281" y="564659"/>
            <a:ext cx="8640063" cy="536622"/>
          </a:xfrm>
        </p:spPr>
        <p:txBody>
          <a:bodyPr/>
          <a:lstStyle/>
          <a:p>
            <a:r>
              <a:rPr lang="en-US" altLang="en-US" sz="3200" dirty="0">
                <a:latin typeface="Baskerville Old Face" panose="02020602080505020303" pitchFamily="18" charset="0"/>
              </a:rPr>
              <a:t>Question 2</a:t>
            </a:r>
          </a:p>
        </p:txBody>
      </p:sp>
      <p:sp>
        <p:nvSpPr>
          <p:cNvPr id="707587" name="Rectangle 3"/>
          <p:cNvSpPr>
            <a:spLocks noGrp="1" noChangeArrowheads="1"/>
          </p:cNvSpPr>
          <p:nvPr>
            <p:ph type="body" sz="half" idx="4294967295"/>
          </p:nvPr>
        </p:nvSpPr>
        <p:spPr>
          <a:xfrm>
            <a:off x="524809" y="1432565"/>
            <a:ext cx="8785225" cy="5113337"/>
          </a:xfrm>
        </p:spPr>
        <p:txBody>
          <a:bodyPr/>
          <a:lstStyle/>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How do 7 and 15 day SUSAR reports differ?</a:t>
            </a:r>
          </a:p>
          <a:p>
            <a:pPr marL="0" indent="0">
              <a:lnSpc>
                <a:spcPct val="120000"/>
              </a:lnSpc>
              <a:spcBef>
                <a:spcPct val="30000"/>
              </a:spcBef>
              <a:buNone/>
            </a:pPr>
            <a:endParaRPr lang="en-US" altLang="en-US" sz="1600" dirty="0">
              <a:solidFill>
                <a:srgbClr val="0070C0"/>
              </a:solidFill>
              <a:latin typeface="Baskerville Old Face" panose="02020602080505020303" pitchFamily="18" charset="0"/>
              <a:cs typeface="Times New Roman" panose="02020603050405020304" pitchFamily="18" charset="0"/>
            </a:endParaRPr>
          </a:p>
          <a:p>
            <a:pPr marL="0" indent="0">
              <a:spcBef>
                <a:spcPct val="30000"/>
              </a:spcBef>
              <a:buNone/>
            </a:pPr>
            <a:endParaRPr lang="en-US" altLang="en-US" dirty="0"/>
          </a:p>
        </p:txBody>
      </p:sp>
      <p:pic>
        <p:nvPicPr>
          <p:cNvPr id="2" name="Picture 1"/>
          <p:cNvPicPr>
            <a:picLocks noChangeAspect="1"/>
          </p:cNvPicPr>
          <p:nvPr/>
        </p:nvPicPr>
        <p:blipFill>
          <a:blip r:embed="rId3"/>
          <a:stretch>
            <a:fillRect/>
          </a:stretch>
        </p:blipFill>
        <p:spPr>
          <a:xfrm>
            <a:off x="9564559" y="1593379"/>
            <a:ext cx="1802595" cy="1661378"/>
          </a:xfrm>
          <a:prstGeom prst="rect">
            <a:avLst/>
          </a:prstGeom>
        </p:spPr>
      </p:pic>
      <p:pic>
        <p:nvPicPr>
          <p:cNvPr id="3" name="Picture 2"/>
          <p:cNvPicPr>
            <a:picLocks noChangeAspect="1"/>
          </p:cNvPicPr>
          <p:nvPr/>
        </p:nvPicPr>
        <p:blipFill>
          <a:blip r:embed="rId4"/>
          <a:stretch>
            <a:fillRect/>
          </a:stretch>
        </p:blipFill>
        <p:spPr>
          <a:xfrm>
            <a:off x="10013142" y="4847303"/>
            <a:ext cx="1437483" cy="1437483"/>
          </a:xfrm>
          <a:prstGeom prst="rect">
            <a:avLst/>
          </a:prstGeom>
        </p:spPr>
      </p:pic>
      <p:sp>
        <p:nvSpPr>
          <p:cNvPr id="4" name="Rectangle 3"/>
          <p:cNvSpPr/>
          <p:nvPr/>
        </p:nvSpPr>
        <p:spPr>
          <a:xfrm>
            <a:off x="166353" y="2353046"/>
            <a:ext cx="8749596" cy="3527119"/>
          </a:xfrm>
          <a:prstGeom prst="rect">
            <a:avLst/>
          </a:prstGeom>
        </p:spPr>
        <p:txBody>
          <a:bodyPr wrap="square">
            <a:spAutoFit/>
          </a:bodyPr>
          <a:lstStyle/>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The 7 day report is a “heads up” that the event resulted in a death or was life threatening, while the 15 day is the full report</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A 15 day report is a SUSAR where the event resulted in a death or was life threatening</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A 15 day SUSAR is a protocol specific event</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 7 and 15 day SUSARs report on different events that occurred for a patient</a:t>
            </a:r>
          </a:p>
        </p:txBody>
      </p:sp>
    </p:spTree>
    <p:extLst>
      <p:ext uri="{BB962C8B-B14F-4D97-AF65-F5344CB8AC3E}">
        <p14:creationId xmlns:p14="http://schemas.microsoft.com/office/powerpoint/2010/main" val="10724645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a:xfrm>
            <a:off x="669281" y="564659"/>
            <a:ext cx="8640063" cy="536622"/>
          </a:xfrm>
        </p:spPr>
        <p:txBody>
          <a:bodyPr/>
          <a:lstStyle/>
          <a:p>
            <a:r>
              <a:rPr lang="en-US" altLang="en-US" sz="3200" dirty="0">
                <a:latin typeface="Baskerville Old Face" panose="02020602080505020303" pitchFamily="18" charset="0"/>
              </a:rPr>
              <a:t>Question 2</a:t>
            </a:r>
          </a:p>
        </p:txBody>
      </p:sp>
      <p:sp>
        <p:nvSpPr>
          <p:cNvPr id="707587" name="Rectangle 3"/>
          <p:cNvSpPr>
            <a:spLocks noGrp="1" noChangeArrowheads="1"/>
          </p:cNvSpPr>
          <p:nvPr>
            <p:ph type="body" sz="half" idx="4294967295"/>
          </p:nvPr>
        </p:nvSpPr>
        <p:spPr>
          <a:xfrm>
            <a:off x="524809" y="1432565"/>
            <a:ext cx="8785225" cy="5113337"/>
          </a:xfrm>
        </p:spPr>
        <p:txBody>
          <a:bodyPr/>
          <a:lstStyle/>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How do 7 and 15 day SUSAR reports differ?</a:t>
            </a:r>
          </a:p>
          <a:p>
            <a:pPr marL="0" indent="0">
              <a:lnSpc>
                <a:spcPct val="120000"/>
              </a:lnSpc>
              <a:spcBef>
                <a:spcPct val="30000"/>
              </a:spcBef>
              <a:buNone/>
            </a:pPr>
            <a:endParaRPr lang="en-US" altLang="en-US" sz="1600" dirty="0">
              <a:solidFill>
                <a:srgbClr val="0070C0"/>
              </a:solidFill>
              <a:latin typeface="Baskerville Old Face" panose="02020602080505020303" pitchFamily="18" charset="0"/>
              <a:cs typeface="Times New Roman" panose="02020603050405020304" pitchFamily="18" charset="0"/>
            </a:endParaRPr>
          </a:p>
          <a:p>
            <a:pPr marL="0" indent="0">
              <a:spcBef>
                <a:spcPct val="30000"/>
              </a:spcBef>
              <a:buNone/>
            </a:pPr>
            <a:endParaRPr lang="en-US" altLang="en-US" dirty="0"/>
          </a:p>
        </p:txBody>
      </p:sp>
      <p:pic>
        <p:nvPicPr>
          <p:cNvPr id="2" name="Picture 1"/>
          <p:cNvPicPr>
            <a:picLocks noChangeAspect="1"/>
          </p:cNvPicPr>
          <p:nvPr/>
        </p:nvPicPr>
        <p:blipFill>
          <a:blip r:embed="rId3"/>
          <a:stretch>
            <a:fillRect/>
          </a:stretch>
        </p:blipFill>
        <p:spPr>
          <a:xfrm>
            <a:off x="9564559" y="1593379"/>
            <a:ext cx="1802595" cy="1661378"/>
          </a:xfrm>
          <a:prstGeom prst="rect">
            <a:avLst/>
          </a:prstGeom>
        </p:spPr>
      </p:pic>
      <p:pic>
        <p:nvPicPr>
          <p:cNvPr id="3" name="Picture 2"/>
          <p:cNvPicPr>
            <a:picLocks noChangeAspect="1"/>
          </p:cNvPicPr>
          <p:nvPr/>
        </p:nvPicPr>
        <p:blipFill>
          <a:blip r:embed="rId4"/>
          <a:stretch>
            <a:fillRect/>
          </a:stretch>
        </p:blipFill>
        <p:spPr>
          <a:xfrm>
            <a:off x="10013142" y="4847303"/>
            <a:ext cx="1437483" cy="1437483"/>
          </a:xfrm>
          <a:prstGeom prst="rect">
            <a:avLst/>
          </a:prstGeom>
        </p:spPr>
      </p:pic>
      <p:sp>
        <p:nvSpPr>
          <p:cNvPr id="4" name="Rectangle 3"/>
          <p:cNvSpPr/>
          <p:nvPr/>
        </p:nvSpPr>
        <p:spPr>
          <a:xfrm>
            <a:off x="148598" y="2424068"/>
            <a:ext cx="8749596" cy="3527119"/>
          </a:xfrm>
          <a:prstGeom prst="rect">
            <a:avLst/>
          </a:prstGeom>
        </p:spPr>
        <p:txBody>
          <a:bodyPr wrap="square">
            <a:spAutoFit/>
          </a:bodyPr>
          <a:lstStyle/>
          <a:p>
            <a:pPr marL="895350" lvl="1" indent="-438150">
              <a:lnSpc>
                <a:spcPct val="120000"/>
              </a:lnSpc>
              <a:spcBef>
                <a:spcPct val="30000"/>
              </a:spcBef>
              <a:buFontTx/>
              <a:buAutoNum type="alphaUcPeriod"/>
            </a:pPr>
            <a:r>
              <a:rPr lang="en-US" altLang="en-US" sz="2400" b="1" dirty="0">
                <a:solidFill>
                  <a:schemeClr val="accent5"/>
                </a:solidFill>
                <a:latin typeface="Baskerville Old Face" panose="02020602080505020303" pitchFamily="18" charset="0"/>
                <a:cs typeface="Times New Roman" panose="02020603050405020304" pitchFamily="18" charset="0"/>
              </a:rPr>
              <a:t>The 7 day report is a “heads up” that the event resulted in a death or was life threatening, while the 15 day is the full report</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A 15 day report is a SUSAR where the event resulted in a death or was life threatening</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A 15 day SUSAR is a protocol specific event</a:t>
            </a:r>
          </a:p>
          <a:p>
            <a:pPr marL="895350" lvl="1" indent="-438150">
              <a:lnSpc>
                <a:spcPct val="120000"/>
              </a:lnSpc>
              <a:spcBef>
                <a:spcPct val="30000"/>
              </a:spcBef>
              <a:buFontTx/>
              <a:buAutoNum type="alphaUcPeriod"/>
            </a:pPr>
            <a:r>
              <a:rPr lang="en-US" altLang="en-US" sz="2400" dirty="0">
                <a:solidFill>
                  <a:srgbClr val="0070C0"/>
                </a:solidFill>
                <a:latin typeface="Baskerville Old Face" panose="02020602080505020303" pitchFamily="18" charset="0"/>
                <a:cs typeface="Times New Roman" panose="02020603050405020304" pitchFamily="18" charset="0"/>
              </a:rPr>
              <a:t> 7 and 15 day SUSARs report on different events that occurred for a patient</a:t>
            </a:r>
            <a:endParaRPr lang="en-US" alt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107962" y="2424068"/>
            <a:ext cx="579170" cy="676715"/>
          </a:xfrm>
          <a:prstGeom prst="rect">
            <a:avLst/>
          </a:prstGeom>
        </p:spPr>
      </p:pic>
    </p:spTree>
    <p:extLst>
      <p:ext uri="{BB962C8B-B14F-4D97-AF65-F5344CB8AC3E}">
        <p14:creationId xmlns:p14="http://schemas.microsoft.com/office/powerpoint/2010/main" val="36510785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773250"/>
            <a:ext cx="8640063" cy="536622"/>
          </a:xfrm>
        </p:spPr>
        <p:txBody>
          <a:bodyPr/>
          <a:lstStyle/>
          <a:p>
            <a:r>
              <a:rPr lang="en-US" altLang="en-US" sz="3200" dirty="0">
                <a:latin typeface="Baskerville Old Face" panose="02020602080505020303" pitchFamily="18" charset="0"/>
              </a:rPr>
              <a:t>Question 3</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92500" lnSpcReduction="200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Why does the CAR ask who reports to the ethics?</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Because the CAR is nosey!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Because all Regulatory Agencies specify who is accountable to report to ethics</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To provide the Investigator with any additional safety documents needed, if required to report to ethics</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So that the Investigator can receive unblinded documents, if required for the ethics for their site</a:t>
            </a:r>
            <a:endParaRPr lang="en-US" altLang="en-US" sz="2000" dirty="0">
              <a:latin typeface="Times New Roman" panose="02020603050405020304" pitchFamily="18" charset="0"/>
              <a:cs typeface="Times New Roman" panose="02020603050405020304" pitchFamily="18" charset="0"/>
            </a:endParaRPr>
          </a:p>
        </p:txBody>
      </p:sp>
      <p:pic>
        <p:nvPicPr>
          <p:cNvPr id="548871" name="Picture 7" descr="dd00200_[1]"/>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736759" y="1309872"/>
            <a:ext cx="2643187" cy="2808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p:cNvPicPr>
            <a:picLocks noChangeAspect="1"/>
          </p:cNvPicPr>
          <p:nvPr/>
        </p:nvPicPr>
        <p:blipFill>
          <a:blip r:embed="rId4"/>
          <a:stretch>
            <a:fillRect/>
          </a:stretch>
        </p:blipFill>
        <p:spPr>
          <a:xfrm>
            <a:off x="9917582" y="4454481"/>
            <a:ext cx="1763918" cy="1763918"/>
          </a:xfrm>
          <a:prstGeom prst="rect">
            <a:avLst/>
          </a:prstGeom>
        </p:spPr>
      </p:pic>
      <p:pic>
        <p:nvPicPr>
          <p:cNvPr id="3" name="Picture 2"/>
          <p:cNvPicPr>
            <a:picLocks noChangeAspect="1"/>
          </p:cNvPicPr>
          <p:nvPr/>
        </p:nvPicPr>
        <p:blipFill>
          <a:blip r:embed="rId5"/>
          <a:stretch>
            <a:fillRect/>
          </a:stretch>
        </p:blipFill>
        <p:spPr>
          <a:xfrm>
            <a:off x="9226380" y="2349909"/>
            <a:ext cx="1599367" cy="1101213"/>
          </a:xfrm>
          <a:prstGeom prst="rect">
            <a:avLst/>
          </a:prstGeom>
        </p:spPr>
      </p:pic>
    </p:spTree>
    <p:extLst>
      <p:ext uri="{BB962C8B-B14F-4D97-AF65-F5344CB8AC3E}">
        <p14:creationId xmlns:p14="http://schemas.microsoft.com/office/powerpoint/2010/main" val="1019089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773250"/>
            <a:ext cx="8640063" cy="536622"/>
          </a:xfrm>
        </p:spPr>
        <p:txBody>
          <a:bodyPr/>
          <a:lstStyle/>
          <a:p>
            <a:r>
              <a:rPr lang="en-US" altLang="en-US" sz="3200" dirty="0">
                <a:latin typeface="Baskerville Old Face" panose="02020602080505020303" pitchFamily="18" charset="0"/>
              </a:rPr>
              <a:t>Question 3</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92500" lnSpcReduction="200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Why does the CAR ask who reports to the ethics?</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Because the CAR is nosey!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Because all Regulatory Agencies specify who is accountable to report to ethics</a:t>
            </a:r>
          </a:p>
          <a:p>
            <a:pPr marL="895350" lvl="1" indent="-438150">
              <a:lnSpc>
                <a:spcPct val="120000"/>
              </a:lnSpc>
              <a:spcBef>
                <a:spcPct val="30000"/>
              </a:spcBef>
              <a:buFontTx/>
              <a:buAutoNum type="alphaUcPeriod"/>
            </a:pPr>
            <a:r>
              <a:rPr lang="en-US" altLang="en-US" sz="2800" b="1" dirty="0">
                <a:solidFill>
                  <a:schemeClr val="accent5"/>
                </a:solidFill>
                <a:latin typeface="Baskerville Old Face" panose="02020602080505020303" pitchFamily="18" charset="0"/>
                <a:cs typeface="Times New Roman" panose="02020603050405020304" pitchFamily="18" charset="0"/>
              </a:rPr>
              <a:t>To provide the Investigator with any additional safety documents needed, if required to report to ethics</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So that the Investigator can receive unblinded documents, if required for the ethics for their site</a:t>
            </a:r>
            <a:endParaRPr lang="en-US" altLang="en-US" sz="2000" dirty="0">
              <a:latin typeface="Times New Roman" panose="02020603050405020304" pitchFamily="18" charset="0"/>
              <a:cs typeface="Times New Roman" panose="02020603050405020304" pitchFamily="18" charset="0"/>
            </a:endParaRPr>
          </a:p>
        </p:txBody>
      </p:sp>
      <p:pic>
        <p:nvPicPr>
          <p:cNvPr id="548871" name="Picture 7" descr="dd00200_[1]"/>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736759" y="1309872"/>
            <a:ext cx="2643187" cy="2808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p:cNvPicPr>
            <a:picLocks noChangeAspect="1"/>
          </p:cNvPicPr>
          <p:nvPr/>
        </p:nvPicPr>
        <p:blipFill>
          <a:blip r:embed="rId4"/>
          <a:stretch>
            <a:fillRect/>
          </a:stretch>
        </p:blipFill>
        <p:spPr>
          <a:xfrm>
            <a:off x="9917582" y="4454481"/>
            <a:ext cx="1763918" cy="1763918"/>
          </a:xfrm>
          <a:prstGeom prst="rect">
            <a:avLst/>
          </a:prstGeom>
        </p:spPr>
      </p:pic>
      <p:pic>
        <p:nvPicPr>
          <p:cNvPr id="3" name="Picture 2"/>
          <p:cNvPicPr>
            <a:picLocks noChangeAspect="1"/>
          </p:cNvPicPr>
          <p:nvPr/>
        </p:nvPicPr>
        <p:blipFill>
          <a:blip r:embed="rId5"/>
          <a:stretch>
            <a:fillRect/>
          </a:stretch>
        </p:blipFill>
        <p:spPr>
          <a:xfrm>
            <a:off x="9226380" y="2349909"/>
            <a:ext cx="1599367" cy="1101213"/>
          </a:xfrm>
          <a:prstGeom prst="rect">
            <a:avLst/>
          </a:prstGeom>
        </p:spPr>
      </p:pic>
      <p:pic>
        <p:nvPicPr>
          <p:cNvPr id="4" name="Picture 3"/>
          <p:cNvPicPr>
            <a:picLocks noChangeAspect="1"/>
          </p:cNvPicPr>
          <p:nvPr/>
        </p:nvPicPr>
        <p:blipFill>
          <a:blip r:embed="rId6"/>
          <a:stretch>
            <a:fillRect/>
          </a:stretch>
        </p:blipFill>
        <p:spPr>
          <a:xfrm>
            <a:off x="428876" y="3680577"/>
            <a:ext cx="579170" cy="676715"/>
          </a:xfrm>
          <a:prstGeom prst="rect">
            <a:avLst/>
          </a:prstGeom>
        </p:spPr>
      </p:pic>
    </p:spTree>
    <p:extLst>
      <p:ext uri="{BB962C8B-B14F-4D97-AF65-F5344CB8AC3E}">
        <p14:creationId xmlns:p14="http://schemas.microsoft.com/office/powerpoint/2010/main" val="1782107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773250"/>
            <a:ext cx="8640063" cy="536622"/>
          </a:xfrm>
        </p:spPr>
        <p:txBody>
          <a:bodyPr/>
          <a:lstStyle/>
          <a:p>
            <a:r>
              <a:rPr lang="en-US" altLang="en-US" sz="3200" dirty="0">
                <a:latin typeface="Baskerville Old Face" panose="02020602080505020303" pitchFamily="18" charset="0"/>
              </a:rPr>
              <a:t>Question 4</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85000" lnSpcReduction="200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Which of the following is false?</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The blinding status of a study determines if unblinded documents are needed for a country!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Unblinded and open label SUSARs reveal the treatment a patient received</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The CAR indicates if unblinded documents are needed by the ethics for a country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Unblinding of Sponsor, Site and Ethics should be kept to a minimum to preserve the integrity of the blind of the clinical trial</a:t>
            </a:r>
            <a:endParaRPr lang="en-US" alt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9917582" y="4454481"/>
            <a:ext cx="1763918" cy="1763918"/>
          </a:xfrm>
          <a:prstGeom prst="rect">
            <a:avLst/>
          </a:prstGeom>
        </p:spPr>
      </p:pic>
      <p:pic>
        <p:nvPicPr>
          <p:cNvPr id="5" name="Picture 4" descr="301 Moved Permanently"/>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883" y="2060088"/>
            <a:ext cx="1419344" cy="1448163"/>
          </a:xfrm>
          <a:prstGeom prst="rect">
            <a:avLst/>
          </a:prstGeom>
        </p:spPr>
      </p:pic>
      <p:sp>
        <p:nvSpPr>
          <p:cNvPr id="6" name="Cloud Callout 5"/>
          <p:cNvSpPr/>
          <p:nvPr/>
        </p:nvSpPr>
        <p:spPr>
          <a:xfrm>
            <a:off x="8433786" y="1071460"/>
            <a:ext cx="1652707" cy="1382384"/>
          </a:xfrm>
          <a:prstGeom prst="cloudCallout">
            <a:avLst>
              <a:gd name="adj1" fmla="val 21308"/>
              <a:gd name="adj2" fmla="val 71274"/>
            </a:avLst>
          </a:prstGeom>
          <a:solidFill>
            <a:schemeClr val="bg1">
              <a:lumMod val="85000"/>
            </a:scheme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solidFill>
              </a:rPr>
              <a:t>Unblinded SUSARs and SSRs required for IRB/IECs?</a:t>
            </a:r>
          </a:p>
        </p:txBody>
      </p:sp>
    </p:spTree>
    <p:extLst>
      <p:ext uri="{BB962C8B-B14F-4D97-AF65-F5344CB8AC3E}">
        <p14:creationId xmlns:p14="http://schemas.microsoft.com/office/powerpoint/2010/main" val="203072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718461" y="773250"/>
            <a:ext cx="8640063" cy="536622"/>
          </a:xfrm>
        </p:spPr>
        <p:txBody>
          <a:bodyPr/>
          <a:lstStyle/>
          <a:p>
            <a:r>
              <a:rPr lang="en-US" altLang="en-US" sz="3200" dirty="0">
                <a:latin typeface="Baskerville Old Face" panose="02020602080505020303" pitchFamily="18" charset="0"/>
              </a:rPr>
              <a:t>Question 4</a:t>
            </a:r>
          </a:p>
        </p:txBody>
      </p:sp>
      <p:sp>
        <p:nvSpPr>
          <p:cNvPr id="548867" name="Rectangle 3"/>
          <p:cNvSpPr>
            <a:spLocks noGrp="1" noChangeArrowheads="1"/>
          </p:cNvSpPr>
          <p:nvPr>
            <p:ph type="body" sz="half" idx="4294967295"/>
          </p:nvPr>
        </p:nvSpPr>
        <p:spPr>
          <a:xfrm>
            <a:off x="599768" y="1071460"/>
            <a:ext cx="7610168" cy="4895850"/>
          </a:xfrm>
        </p:spPr>
        <p:txBody>
          <a:bodyPr>
            <a:normAutofit fontScale="85000" lnSpcReduction="20000"/>
          </a:bodyPr>
          <a:lstStyle/>
          <a:p>
            <a:pPr marL="228600" indent="-228600">
              <a:lnSpc>
                <a:spcPct val="120000"/>
              </a:lnSpc>
              <a:spcBef>
                <a:spcPct val="30000"/>
              </a:spcBef>
            </a:pPr>
            <a:endParaRPr lang="en-US" altLang="en-US" dirty="0">
              <a:solidFill>
                <a:srgbClr val="0070C0"/>
              </a:solidFill>
              <a:latin typeface="Baskerville Old Face" panose="02020602080505020303" pitchFamily="18" charset="0"/>
              <a:cs typeface="Times New Roman" panose="02020603050405020304" pitchFamily="18" charset="0"/>
            </a:endParaRPr>
          </a:p>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Which of the following is false?</a:t>
            </a:r>
          </a:p>
          <a:p>
            <a:pPr marL="895350" lvl="1" indent="-438150">
              <a:lnSpc>
                <a:spcPct val="120000"/>
              </a:lnSpc>
              <a:spcBef>
                <a:spcPct val="30000"/>
              </a:spcBef>
              <a:buFontTx/>
              <a:buAutoNum type="alphaUcPeriod"/>
            </a:pPr>
            <a:r>
              <a:rPr lang="en-US" altLang="en-US" sz="2800" b="1" dirty="0">
                <a:solidFill>
                  <a:schemeClr val="accent5"/>
                </a:solidFill>
                <a:latin typeface="Baskerville Old Face" panose="02020602080505020303" pitchFamily="18" charset="0"/>
                <a:cs typeface="Times New Roman" panose="02020603050405020304" pitchFamily="18" charset="0"/>
              </a:rPr>
              <a:t>The blinding status of a study determines if unblinded documents are needed for a country!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Unblinded and open label SUSARs reveal the treatment a patient received</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The CAR indicates if unblinded documents are needed by the ethics for a country</a:t>
            </a:r>
          </a:p>
          <a:p>
            <a:pPr marL="895350" lvl="1" indent="-43815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Unblinding of Sponsor, Site and Ethics should be kept to a minimum to preserve the integrity of the blind of the clinical trial</a:t>
            </a:r>
            <a:endParaRPr lang="en-US" alt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9917582" y="4454481"/>
            <a:ext cx="1763918" cy="1763918"/>
          </a:xfrm>
          <a:prstGeom prst="rect">
            <a:avLst/>
          </a:prstGeom>
        </p:spPr>
      </p:pic>
      <p:pic>
        <p:nvPicPr>
          <p:cNvPr id="7" name="Picture 6"/>
          <p:cNvPicPr>
            <a:picLocks noChangeAspect="1"/>
          </p:cNvPicPr>
          <p:nvPr/>
        </p:nvPicPr>
        <p:blipFill>
          <a:blip r:embed="rId4"/>
          <a:stretch>
            <a:fillRect/>
          </a:stretch>
        </p:blipFill>
        <p:spPr>
          <a:xfrm>
            <a:off x="310183" y="2037300"/>
            <a:ext cx="579170" cy="676715"/>
          </a:xfrm>
          <a:prstGeom prst="rect">
            <a:avLst/>
          </a:prstGeom>
        </p:spPr>
      </p:pic>
      <p:pic>
        <p:nvPicPr>
          <p:cNvPr id="6" name="Picture 5" descr="animated gif | ETMOOC Blog Hub"/>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524" y="2036817"/>
            <a:ext cx="2255125" cy="2202270"/>
          </a:xfrm>
          <a:prstGeom prst="rect">
            <a:avLst/>
          </a:prstGeom>
        </p:spPr>
      </p:pic>
      <p:sp>
        <p:nvSpPr>
          <p:cNvPr id="8" name="TextBox 7"/>
          <p:cNvSpPr txBox="1"/>
          <p:nvPr/>
        </p:nvSpPr>
        <p:spPr>
          <a:xfrm rot="2089269">
            <a:off x="10518976" y="2254926"/>
            <a:ext cx="1170513" cy="369332"/>
          </a:xfrm>
          <a:prstGeom prst="rect">
            <a:avLst/>
          </a:prstGeom>
          <a:noFill/>
        </p:spPr>
        <p:txBody>
          <a:bodyPr wrap="none" rtlCol="0">
            <a:spAutoFit/>
          </a:bodyPr>
          <a:lstStyle/>
          <a:p>
            <a:r>
              <a:rPr lang="en-US" b="1" i="1" dirty="0">
                <a:latin typeface="Baskerville Old Face" panose="02020602080505020303" pitchFamily="18" charset="0"/>
              </a:rPr>
              <a:t>Country!!!!</a:t>
            </a:r>
          </a:p>
        </p:txBody>
      </p:sp>
    </p:spTree>
    <p:extLst>
      <p:ext uri="{BB962C8B-B14F-4D97-AF65-F5344CB8AC3E}">
        <p14:creationId xmlns:p14="http://schemas.microsoft.com/office/powerpoint/2010/main" val="34586505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7">
                                            <p:txEl>
                                              <p:pRg st="2" end="2"/>
                                            </p:txEl>
                                          </p:spTgt>
                                        </p:tgtEl>
                                        <p:attrNameLst>
                                          <p:attrName>style.visibility</p:attrName>
                                        </p:attrNameLst>
                                      </p:cBhvr>
                                      <p:to>
                                        <p:strVal val="visible"/>
                                      </p:to>
                                    </p:set>
                                    <p:animEffect transition="in" filter="blinds(horizontal)">
                                      <p:cBhvr>
                                        <p:cTn id="7" dur="500"/>
                                        <p:tgtEl>
                                          <p:spTgt spid="54886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867">
                                            <p:txEl>
                                              <p:pRg st="3" end="3"/>
                                            </p:txEl>
                                          </p:spTgt>
                                        </p:tgtEl>
                                        <p:attrNameLst>
                                          <p:attrName>style.visibility</p:attrName>
                                        </p:attrNameLst>
                                      </p:cBhvr>
                                      <p:to>
                                        <p:strVal val="visible"/>
                                      </p:to>
                                    </p:set>
                                    <p:animEffect transition="in" filter="blinds(horizontal)">
                                      <p:cBhvr>
                                        <p:cTn id="12" dur="500"/>
                                        <p:tgtEl>
                                          <p:spTgt spid="548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548867">
                                            <p:txEl>
                                              <p:pRg st="4" end="4"/>
                                            </p:txEl>
                                          </p:spTgt>
                                        </p:tgtEl>
                                        <p:attrNameLst>
                                          <p:attrName>style.visibility</p:attrName>
                                        </p:attrNameLst>
                                      </p:cBhvr>
                                      <p:to>
                                        <p:strVal val="visible"/>
                                      </p:to>
                                    </p:set>
                                    <p:animEffect transition="in" filter="blinds(horizontal)">
                                      <p:cBhvr>
                                        <p:cTn id="17" dur="500"/>
                                        <p:tgtEl>
                                          <p:spTgt spid="548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67">
                                            <p:txEl>
                                              <p:pRg st="5" end="5"/>
                                            </p:txEl>
                                          </p:spTgt>
                                        </p:tgtEl>
                                        <p:attrNameLst>
                                          <p:attrName>style.visibility</p:attrName>
                                        </p:attrNameLst>
                                      </p:cBhvr>
                                      <p:to>
                                        <p:strVal val="visible"/>
                                      </p:to>
                                    </p:set>
                                    <p:animEffect transition="in" filter="blinds(horizontal)">
                                      <p:cBhvr>
                                        <p:cTn id="22" dur="500"/>
                                        <p:tgtEl>
                                          <p:spTgt spid="548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548867">
                                            <p:txEl>
                                              <p:pRg st="4" end="4"/>
                                            </p:txEl>
                                          </p:spTgt>
                                        </p:tgtEl>
                                        <p:attrNameLst>
                                          <p:attrName>style.color</p:attrName>
                                        </p:attrNameLst>
                                      </p:cBhvr>
                                      <p:to>
                                        <p:clrVal>
                                          <a:srgbClr val="FF0000"/>
                                        </p:clrVal>
                                      </p:to>
                                    </p:set>
                                    <p:set>
                                      <p:cBhvr>
                                        <p:cTn id="27" dur="500" fill="hold"/>
                                        <p:tgtEl>
                                          <p:spTgt spid="548867">
                                            <p:txEl>
                                              <p:pRg st="4" end="4"/>
                                            </p:txEl>
                                          </p:spTgt>
                                        </p:tgtEl>
                                        <p:attrNameLst>
                                          <p:attrName>fillcolor</p:attrName>
                                        </p:attrNameLst>
                                      </p:cBhvr>
                                      <p:to>
                                        <p:clrVal>
                                          <a:srgbClr val="FF0000"/>
                                        </p:clrVal>
                                      </p:to>
                                    </p:set>
                                    <p:set>
                                      <p:cBhvr>
                                        <p:cTn id="28" dur="500" fill="hold"/>
                                        <p:tgtEl>
                                          <p:spTgt spid="54886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363793" y="408126"/>
            <a:ext cx="8640063" cy="424732"/>
          </a:xfrm>
        </p:spPr>
        <p:txBody>
          <a:bodyPr/>
          <a:lstStyle/>
          <a:p>
            <a:r>
              <a:rPr lang="en-US" altLang="en-US" sz="3200" dirty="0">
                <a:latin typeface="Baskerville Old Face" panose="02020602080505020303" pitchFamily="18" charset="0"/>
              </a:rPr>
              <a:t>Question 5</a:t>
            </a:r>
          </a:p>
        </p:txBody>
      </p:sp>
      <p:sp>
        <p:nvSpPr>
          <p:cNvPr id="711683" name="Rectangle 3"/>
          <p:cNvSpPr>
            <a:spLocks noGrp="1" noChangeArrowheads="1"/>
          </p:cNvSpPr>
          <p:nvPr>
            <p:ph type="body" sz="half" idx="4294967295"/>
          </p:nvPr>
        </p:nvSpPr>
        <p:spPr>
          <a:xfrm>
            <a:off x="363793" y="1181254"/>
            <a:ext cx="7270750" cy="5111750"/>
          </a:xfrm>
        </p:spPr>
        <p:txBody>
          <a:bodyPr>
            <a:normAutofit lnSpcReduction="10000"/>
          </a:bodyPr>
          <a:lstStyle/>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What elements make a SAE Report valid? </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causality, suspect drug and adverse event</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adverse event, suspect drug, identifiable patient, and causality</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adverse event, suspect drug, and identifiable patient</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adverse event, identifiable patient, and causality</a:t>
            </a:r>
          </a:p>
          <a:p>
            <a:pPr marL="914400" lvl="1" indent="-457200">
              <a:lnSpc>
                <a:spcPct val="120000"/>
              </a:lnSpc>
              <a:spcBef>
                <a:spcPct val="30000"/>
              </a:spcBef>
            </a:pPr>
            <a:endParaRPr lang="en-US" altLang="en-US" dirty="0"/>
          </a:p>
          <a:p>
            <a:pPr marL="914400" lvl="1" indent="-457200">
              <a:lnSpc>
                <a:spcPct val="120000"/>
              </a:lnSpc>
              <a:spcBef>
                <a:spcPct val="30000"/>
              </a:spcBef>
            </a:pPr>
            <a:endParaRPr lang="en-US" altLang="en-US" dirty="0"/>
          </a:p>
          <a:p>
            <a:pPr marL="914400" lvl="1" indent="-457200">
              <a:lnSpc>
                <a:spcPct val="120000"/>
              </a:lnSpc>
              <a:spcBef>
                <a:spcPct val="30000"/>
              </a:spcBef>
            </a:pPr>
            <a:endParaRPr lang="en-US" altLang="en-US" dirty="0"/>
          </a:p>
          <a:p>
            <a:pPr marL="228600" indent="-228600">
              <a:spcBef>
                <a:spcPct val="30000"/>
              </a:spcBef>
            </a:pPr>
            <a:endParaRPr lang="en-US" altLang="en-US" dirty="0"/>
          </a:p>
        </p:txBody>
      </p:sp>
      <p:pic>
        <p:nvPicPr>
          <p:cNvPr id="2" name="Picture 1"/>
          <p:cNvPicPr>
            <a:picLocks noChangeAspect="1"/>
          </p:cNvPicPr>
          <p:nvPr/>
        </p:nvPicPr>
        <p:blipFill>
          <a:blip r:embed="rId3"/>
          <a:stretch>
            <a:fillRect/>
          </a:stretch>
        </p:blipFill>
        <p:spPr>
          <a:xfrm>
            <a:off x="9541245" y="4661986"/>
            <a:ext cx="1761897" cy="1761897"/>
          </a:xfrm>
          <a:prstGeom prst="rect">
            <a:avLst/>
          </a:prstGeom>
        </p:spPr>
      </p:pic>
      <p:pic>
        <p:nvPicPr>
          <p:cNvPr id="3" name="Picture 2"/>
          <p:cNvPicPr>
            <a:picLocks noChangeAspect="1"/>
          </p:cNvPicPr>
          <p:nvPr/>
        </p:nvPicPr>
        <p:blipFill>
          <a:blip r:embed="rId4"/>
          <a:stretch>
            <a:fillRect/>
          </a:stretch>
        </p:blipFill>
        <p:spPr>
          <a:xfrm>
            <a:off x="9170632" y="2228723"/>
            <a:ext cx="1953087" cy="2073134"/>
          </a:xfrm>
          <a:prstGeom prst="rect">
            <a:avLst/>
          </a:prstGeom>
        </p:spPr>
      </p:pic>
      <p:sp>
        <p:nvSpPr>
          <p:cNvPr id="5" name="Oval Callout 4"/>
          <p:cNvSpPr/>
          <p:nvPr/>
        </p:nvSpPr>
        <p:spPr>
          <a:xfrm>
            <a:off x="10388742" y="1793289"/>
            <a:ext cx="1178862" cy="612648"/>
          </a:xfrm>
          <a:prstGeom prst="wedgeEllipseCallout">
            <a:avLst>
              <a:gd name="adj1" fmla="val -63551"/>
              <a:gd name="adj2" fmla="val 108870"/>
            </a:avLst>
          </a:prstGeom>
          <a:solidFill>
            <a:schemeClr val="bg1">
              <a:lumMod val="85000"/>
            </a:scheme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Are you an SAE?</a:t>
            </a:r>
          </a:p>
        </p:txBody>
      </p:sp>
    </p:spTree>
    <p:extLst>
      <p:ext uri="{BB962C8B-B14F-4D97-AF65-F5344CB8AC3E}">
        <p14:creationId xmlns:p14="http://schemas.microsoft.com/office/powerpoint/2010/main" val="41085096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1683">
                                            <p:txEl>
                                              <p:pRg st="1" end="1"/>
                                            </p:txEl>
                                          </p:spTgt>
                                        </p:tgtEl>
                                        <p:attrNameLst>
                                          <p:attrName>style.visibility</p:attrName>
                                        </p:attrNameLst>
                                      </p:cBhvr>
                                      <p:to>
                                        <p:strVal val="visible"/>
                                      </p:to>
                                    </p:set>
                                    <p:animEffect transition="in" filter="blinds(horizontal)">
                                      <p:cBhvr>
                                        <p:cTn id="7" dur="500"/>
                                        <p:tgtEl>
                                          <p:spTgt spid="711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1683">
                                            <p:txEl>
                                              <p:pRg st="2" end="2"/>
                                            </p:txEl>
                                          </p:spTgt>
                                        </p:tgtEl>
                                        <p:attrNameLst>
                                          <p:attrName>style.visibility</p:attrName>
                                        </p:attrNameLst>
                                      </p:cBhvr>
                                      <p:to>
                                        <p:strVal val="visible"/>
                                      </p:to>
                                    </p:set>
                                    <p:animEffect transition="in" filter="blinds(horizontal)">
                                      <p:cBhvr>
                                        <p:cTn id="12" dur="500"/>
                                        <p:tgtEl>
                                          <p:spTgt spid="711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711683">
                                            <p:txEl>
                                              <p:pRg st="3" end="3"/>
                                            </p:txEl>
                                          </p:spTgt>
                                        </p:tgtEl>
                                        <p:attrNameLst>
                                          <p:attrName>style.visibility</p:attrName>
                                        </p:attrNameLst>
                                      </p:cBhvr>
                                      <p:to>
                                        <p:strVal val="visible"/>
                                      </p:to>
                                    </p:set>
                                    <p:animEffect transition="in" filter="blinds(horizontal)">
                                      <p:cBhvr>
                                        <p:cTn id="17" dur="500"/>
                                        <p:tgtEl>
                                          <p:spTgt spid="7116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11683">
                                            <p:txEl>
                                              <p:pRg st="4" end="4"/>
                                            </p:txEl>
                                          </p:spTgt>
                                        </p:tgtEl>
                                        <p:attrNameLst>
                                          <p:attrName>style.visibility</p:attrName>
                                        </p:attrNameLst>
                                      </p:cBhvr>
                                      <p:to>
                                        <p:strVal val="visible"/>
                                      </p:to>
                                    </p:set>
                                    <p:animEffect transition="in" filter="blinds(horizontal)">
                                      <p:cBhvr>
                                        <p:cTn id="22" dur="500"/>
                                        <p:tgtEl>
                                          <p:spTgt spid="7116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711683">
                                            <p:txEl>
                                              <p:pRg st="3" end="3"/>
                                            </p:txEl>
                                          </p:spTgt>
                                        </p:tgtEl>
                                        <p:attrNameLst>
                                          <p:attrName>style.color</p:attrName>
                                        </p:attrNameLst>
                                      </p:cBhvr>
                                      <p:to>
                                        <p:clrVal>
                                          <a:srgbClr val="FF0000"/>
                                        </p:clrVal>
                                      </p:to>
                                    </p:set>
                                    <p:set>
                                      <p:cBhvr>
                                        <p:cTn id="27" dur="500" fill="hold"/>
                                        <p:tgtEl>
                                          <p:spTgt spid="711683">
                                            <p:txEl>
                                              <p:pRg st="3" end="3"/>
                                            </p:txEl>
                                          </p:spTgt>
                                        </p:tgtEl>
                                        <p:attrNameLst>
                                          <p:attrName>fillcolor</p:attrName>
                                        </p:attrNameLst>
                                      </p:cBhvr>
                                      <p:to>
                                        <p:clrVal>
                                          <a:srgbClr val="FF0000"/>
                                        </p:clrVal>
                                      </p:to>
                                    </p:set>
                                    <p:set>
                                      <p:cBhvr>
                                        <p:cTn id="28" dur="500" fill="hold"/>
                                        <p:tgtEl>
                                          <p:spTgt spid="71168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6337" y="1236222"/>
            <a:ext cx="8640063" cy="703334"/>
          </a:xfrm>
        </p:spPr>
        <p:txBody>
          <a:bodyPr/>
          <a:lstStyle/>
          <a:p>
            <a:pPr algn="ctr"/>
            <a:r>
              <a:rPr lang="en-US" sz="4400" dirty="0">
                <a:solidFill>
                  <a:srgbClr val="0070C0"/>
                </a:solidFill>
                <a:latin typeface="Baskerville Old Face" panose="02020602080505020303" pitchFamily="18" charset="0"/>
              </a:rPr>
              <a:t>It’s time for Tea!!!</a:t>
            </a:r>
          </a:p>
        </p:txBody>
      </p:sp>
      <p:sp>
        <p:nvSpPr>
          <p:cNvPr id="5" name="TextBox 4"/>
          <p:cNvSpPr txBox="1"/>
          <p:nvPr/>
        </p:nvSpPr>
        <p:spPr>
          <a:xfrm>
            <a:off x="2556406" y="5442482"/>
            <a:ext cx="6439583" cy="1200329"/>
          </a:xfrm>
          <a:prstGeom prst="rect">
            <a:avLst/>
          </a:prstGeom>
          <a:noFill/>
        </p:spPr>
        <p:txBody>
          <a:bodyPr wrap="none" rtlCol="0">
            <a:spAutoFit/>
          </a:bodyPr>
          <a:lstStyle/>
          <a:p>
            <a:pPr algn="ctr"/>
            <a:r>
              <a:rPr lang="en-US" sz="3600" b="1" dirty="0">
                <a:solidFill>
                  <a:srgbClr val="0070C0"/>
                </a:solidFill>
                <a:latin typeface="Baskerville Old Face" panose="02020602080505020303" pitchFamily="18" charset="0"/>
              </a:rPr>
              <a:t>May 16, 2019 from 2:00- 3:00 PM</a:t>
            </a:r>
          </a:p>
          <a:p>
            <a:pPr algn="ctr"/>
            <a:r>
              <a:rPr lang="en-US" sz="3600" b="1" dirty="0">
                <a:solidFill>
                  <a:srgbClr val="0070C0"/>
                </a:solidFill>
                <a:latin typeface="Baskerville Old Face" panose="02020602080505020303" pitchFamily="18" charset="0"/>
              </a:rPr>
              <a:t>Franklin Room</a:t>
            </a:r>
            <a:endParaRPr lang="en-US" dirty="0"/>
          </a:p>
        </p:txBody>
      </p:sp>
      <p:pic>
        <p:nvPicPr>
          <p:cNvPr id="6" name="Picture 5" descr="Tea time illustration pattern - Vector 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117" y="1589684"/>
            <a:ext cx="3624829" cy="3624829"/>
          </a:xfrm>
          <a:prstGeom prst="rect">
            <a:avLst/>
          </a:prstGeom>
        </p:spPr>
      </p:pic>
      <p:sp>
        <p:nvSpPr>
          <p:cNvPr id="9" name="TextBox 8"/>
          <p:cNvSpPr txBox="1"/>
          <p:nvPr/>
        </p:nvSpPr>
        <p:spPr>
          <a:xfrm>
            <a:off x="454990" y="2167525"/>
            <a:ext cx="7385143" cy="2554545"/>
          </a:xfrm>
          <a:prstGeom prst="rect">
            <a:avLst/>
          </a:prstGeom>
          <a:noFill/>
        </p:spPr>
        <p:txBody>
          <a:bodyPr wrap="square" rtlCol="0">
            <a:spAutoFit/>
          </a:bodyPr>
          <a:lstStyle/>
          <a:p>
            <a:pPr marL="514350" indent="-514350">
              <a:buFont typeface="Wingdings" panose="05000000000000000000" pitchFamily="2" charset="2"/>
              <a:buChar char="q"/>
            </a:pPr>
            <a:r>
              <a:rPr lang="en-US" sz="3200" b="1" dirty="0">
                <a:solidFill>
                  <a:srgbClr val="0070C0"/>
                </a:solidFill>
                <a:latin typeface="Baskerville Old Face" panose="02020602080505020303" pitchFamily="18" charset="0"/>
              </a:rPr>
              <a:t>Need a break?</a:t>
            </a:r>
          </a:p>
          <a:p>
            <a:pPr marL="514350" indent="-514350">
              <a:buFont typeface="Wingdings" panose="05000000000000000000" pitchFamily="2" charset="2"/>
              <a:buChar char="q"/>
            </a:pPr>
            <a:r>
              <a:rPr lang="en-US" sz="3200" b="1" dirty="0">
                <a:solidFill>
                  <a:srgbClr val="0070C0"/>
                </a:solidFill>
                <a:latin typeface="Baskerville Old Face" panose="02020602080505020303" pitchFamily="18" charset="0"/>
              </a:rPr>
              <a:t>Have questions about the CAR?</a:t>
            </a:r>
          </a:p>
          <a:p>
            <a:pPr marL="514350" indent="-514350">
              <a:buFont typeface="Wingdings" panose="05000000000000000000" pitchFamily="2" charset="2"/>
              <a:buChar char="q"/>
            </a:pPr>
            <a:r>
              <a:rPr lang="en-US" sz="3200" b="1" dirty="0">
                <a:solidFill>
                  <a:srgbClr val="0070C0"/>
                </a:solidFill>
                <a:latin typeface="Baskerville Old Face" panose="02020602080505020303" pitchFamily="18" charset="0"/>
              </a:rPr>
              <a:t>Like tea and cookies?</a:t>
            </a:r>
          </a:p>
          <a:p>
            <a:endParaRPr lang="en-US" sz="3200" b="1" dirty="0">
              <a:solidFill>
                <a:srgbClr val="0070C0"/>
              </a:solidFill>
              <a:latin typeface="Baskerville Old Face" panose="02020602080505020303" pitchFamily="18" charset="0"/>
            </a:endParaRPr>
          </a:p>
          <a:p>
            <a:r>
              <a:rPr lang="en-US" sz="3200" b="1" dirty="0">
                <a:solidFill>
                  <a:srgbClr val="0070C0"/>
                </a:solidFill>
                <a:latin typeface="Baskerville Old Face" panose="02020602080505020303" pitchFamily="18" charset="0"/>
              </a:rPr>
              <a:t>If yes, come join us for the “CAR Tea time” </a:t>
            </a:r>
            <a:endParaRPr lang="en-US" dirty="0">
              <a:solidFill>
                <a:srgbClr val="0070C0"/>
              </a:solidFill>
            </a:endParaRPr>
          </a:p>
        </p:txBody>
      </p:sp>
      <p:pic>
        <p:nvPicPr>
          <p:cNvPr id="11" name="Picture 10"/>
          <p:cNvPicPr>
            <a:picLocks noChangeAspect="1"/>
          </p:cNvPicPr>
          <p:nvPr/>
        </p:nvPicPr>
        <p:blipFill>
          <a:blip r:embed="rId3"/>
          <a:stretch>
            <a:fillRect/>
          </a:stretch>
        </p:blipFill>
        <p:spPr>
          <a:xfrm>
            <a:off x="1" y="53496"/>
            <a:ext cx="3700916" cy="954758"/>
          </a:xfrm>
          <a:prstGeom prst="rect">
            <a:avLst/>
          </a:prstGeom>
        </p:spPr>
      </p:pic>
    </p:spTree>
    <p:extLst>
      <p:ext uri="{BB962C8B-B14F-4D97-AF65-F5344CB8AC3E}">
        <p14:creationId xmlns:p14="http://schemas.microsoft.com/office/powerpoint/2010/main" val="327158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363793" y="408126"/>
            <a:ext cx="8640063" cy="424732"/>
          </a:xfrm>
        </p:spPr>
        <p:txBody>
          <a:bodyPr/>
          <a:lstStyle/>
          <a:p>
            <a:r>
              <a:rPr lang="en-US" altLang="en-US" sz="3200" dirty="0">
                <a:latin typeface="Baskerville Old Face" panose="02020602080505020303" pitchFamily="18" charset="0"/>
              </a:rPr>
              <a:t>Question 5</a:t>
            </a:r>
          </a:p>
        </p:txBody>
      </p:sp>
      <p:sp>
        <p:nvSpPr>
          <p:cNvPr id="711683" name="Rectangle 3"/>
          <p:cNvSpPr>
            <a:spLocks noGrp="1" noChangeArrowheads="1"/>
          </p:cNvSpPr>
          <p:nvPr>
            <p:ph type="body" sz="half" idx="4294967295"/>
          </p:nvPr>
        </p:nvSpPr>
        <p:spPr>
          <a:xfrm>
            <a:off x="363793" y="1181254"/>
            <a:ext cx="7270750" cy="5111750"/>
          </a:xfrm>
        </p:spPr>
        <p:txBody>
          <a:bodyPr>
            <a:normAutofit lnSpcReduction="10000"/>
          </a:bodyPr>
          <a:lstStyle/>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What elements make a SAE Report valid? </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causality, suspect drug and adverse event</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adverse event, suspect drug, identifiable patient, and causality</a:t>
            </a:r>
          </a:p>
          <a:p>
            <a:pPr marL="914400" lvl="1" indent="-457200">
              <a:lnSpc>
                <a:spcPct val="120000"/>
              </a:lnSpc>
              <a:spcBef>
                <a:spcPct val="30000"/>
              </a:spcBef>
              <a:buFontTx/>
              <a:buAutoNum type="alphaUcPeriod"/>
            </a:pPr>
            <a:r>
              <a:rPr lang="en-US" altLang="en-US" sz="2800" b="1" dirty="0">
                <a:solidFill>
                  <a:schemeClr val="accent5"/>
                </a:solidFill>
                <a:latin typeface="Baskerville Old Face" panose="02020602080505020303" pitchFamily="18" charset="0"/>
                <a:cs typeface="Times New Roman" panose="02020603050405020304" pitchFamily="18" charset="0"/>
              </a:rPr>
              <a:t>Investigator name, adverse event, suspect drug, and identifiable patient</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Investigator name, adverse event, identifiable patient, and causality</a:t>
            </a:r>
          </a:p>
          <a:p>
            <a:pPr marL="914400" lvl="1" indent="-457200">
              <a:lnSpc>
                <a:spcPct val="120000"/>
              </a:lnSpc>
              <a:spcBef>
                <a:spcPct val="30000"/>
              </a:spcBef>
            </a:pPr>
            <a:endParaRPr lang="en-US" altLang="en-US" dirty="0"/>
          </a:p>
          <a:p>
            <a:pPr marL="914400" lvl="1" indent="-457200">
              <a:lnSpc>
                <a:spcPct val="120000"/>
              </a:lnSpc>
              <a:spcBef>
                <a:spcPct val="30000"/>
              </a:spcBef>
            </a:pPr>
            <a:endParaRPr lang="en-US" altLang="en-US" dirty="0"/>
          </a:p>
          <a:p>
            <a:pPr marL="914400" lvl="1" indent="-457200">
              <a:lnSpc>
                <a:spcPct val="120000"/>
              </a:lnSpc>
              <a:spcBef>
                <a:spcPct val="30000"/>
              </a:spcBef>
            </a:pPr>
            <a:endParaRPr lang="en-US" altLang="en-US" dirty="0"/>
          </a:p>
          <a:p>
            <a:pPr marL="228600" indent="-228600">
              <a:spcBef>
                <a:spcPct val="30000"/>
              </a:spcBef>
            </a:pPr>
            <a:endParaRPr lang="en-US" altLang="en-US" dirty="0"/>
          </a:p>
        </p:txBody>
      </p:sp>
      <p:pic>
        <p:nvPicPr>
          <p:cNvPr id="2" name="Picture 1"/>
          <p:cNvPicPr>
            <a:picLocks noChangeAspect="1"/>
          </p:cNvPicPr>
          <p:nvPr/>
        </p:nvPicPr>
        <p:blipFill>
          <a:blip r:embed="rId3"/>
          <a:stretch>
            <a:fillRect/>
          </a:stretch>
        </p:blipFill>
        <p:spPr>
          <a:xfrm>
            <a:off x="9541245" y="4661986"/>
            <a:ext cx="1761897" cy="1761897"/>
          </a:xfrm>
          <a:prstGeom prst="rect">
            <a:avLst/>
          </a:prstGeom>
        </p:spPr>
      </p:pic>
      <p:pic>
        <p:nvPicPr>
          <p:cNvPr id="3" name="Picture 2"/>
          <p:cNvPicPr>
            <a:picLocks noChangeAspect="1"/>
          </p:cNvPicPr>
          <p:nvPr/>
        </p:nvPicPr>
        <p:blipFill>
          <a:blip r:embed="rId4"/>
          <a:stretch>
            <a:fillRect/>
          </a:stretch>
        </p:blipFill>
        <p:spPr>
          <a:xfrm>
            <a:off x="280686" y="3985271"/>
            <a:ext cx="579170" cy="676715"/>
          </a:xfrm>
          <a:prstGeom prst="rect">
            <a:avLst/>
          </a:prstGeom>
        </p:spPr>
      </p:pic>
      <p:pic>
        <p:nvPicPr>
          <p:cNvPr id="4" name="Picture 3"/>
          <p:cNvPicPr>
            <a:picLocks noChangeAspect="1"/>
          </p:cNvPicPr>
          <p:nvPr/>
        </p:nvPicPr>
        <p:blipFill>
          <a:blip r:embed="rId5"/>
          <a:stretch>
            <a:fillRect/>
          </a:stretch>
        </p:blipFill>
        <p:spPr>
          <a:xfrm>
            <a:off x="8859411" y="2100576"/>
            <a:ext cx="1985597" cy="2107643"/>
          </a:xfrm>
          <a:prstGeom prst="rect">
            <a:avLst/>
          </a:prstGeom>
        </p:spPr>
      </p:pic>
      <p:sp>
        <p:nvSpPr>
          <p:cNvPr id="7" name="Oval Callout 6"/>
          <p:cNvSpPr/>
          <p:nvPr/>
        </p:nvSpPr>
        <p:spPr>
          <a:xfrm>
            <a:off x="10255577" y="1646809"/>
            <a:ext cx="1178862" cy="612648"/>
          </a:xfrm>
          <a:prstGeom prst="wedgeEllipseCallout">
            <a:avLst>
              <a:gd name="adj1" fmla="val -63551"/>
              <a:gd name="adj2" fmla="val 108870"/>
            </a:avLst>
          </a:prstGeom>
          <a:solidFill>
            <a:schemeClr val="bg1">
              <a:lumMod val="85000"/>
            </a:scheme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Are you an SAE?</a:t>
            </a:r>
          </a:p>
        </p:txBody>
      </p:sp>
    </p:spTree>
    <p:extLst>
      <p:ext uri="{BB962C8B-B14F-4D97-AF65-F5344CB8AC3E}">
        <p14:creationId xmlns:p14="http://schemas.microsoft.com/office/powerpoint/2010/main" val="2317106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1683">
                                            <p:txEl>
                                              <p:pRg st="1" end="1"/>
                                            </p:txEl>
                                          </p:spTgt>
                                        </p:tgtEl>
                                        <p:attrNameLst>
                                          <p:attrName>style.visibility</p:attrName>
                                        </p:attrNameLst>
                                      </p:cBhvr>
                                      <p:to>
                                        <p:strVal val="visible"/>
                                      </p:to>
                                    </p:set>
                                    <p:animEffect transition="in" filter="blinds(horizontal)">
                                      <p:cBhvr>
                                        <p:cTn id="7" dur="500"/>
                                        <p:tgtEl>
                                          <p:spTgt spid="711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1683">
                                            <p:txEl>
                                              <p:pRg st="2" end="2"/>
                                            </p:txEl>
                                          </p:spTgt>
                                        </p:tgtEl>
                                        <p:attrNameLst>
                                          <p:attrName>style.visibility</p:attrName>
                                        </p:attrNameLst>
                                      </p:cBhvr>
                                      <p:to>
                                        <p:strVal val="visible"/>
                                      </p:to>
                                    </p:set>
                                    <p:animEffect transition="in" filter="blinds(horizontal)">
                                      <p:cBhvr>
                                        <p:cTn id="12" dur="500"/>
                                        <p:tgtEl>
                                          <p:spTgt spid="711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iterate type="lt">
                                    <p:tmPct val="0"/>
                                  </p:iterate>
                                  <p:childTnLst>
                                    <p:set>
                                      <p:cBhvr>
                                        <p:cTn id="16" dur="1" fill="hold">
                                          <p:stCondLst>
                                            <p:cond delay="0"/>
                                          </p:stCondLst>
                                        </p:cTn>
                                        <p:tgtEl>
                                          <p:spTgt spid="711683">
                                            <p:txEl>
                                              <p:pRg st="3" end="3"/>
                                            </p:txEl>
                                          </p:spTgt>
                                        </p:tgtEl>
                                        <p:attrNameLst>
                                          <p:attrName>style.visibility</p:attrName>
                                        </p:attrNameLst>
                                      </p:cBhvr>
                                      <p:to>
                                        <p:strVal val="visible"/>
                                      </p:to>
                                    </p:set>
                                    <p:animEffect transition="in" filter="blinds(horizontal)">
                                      <p:cBhvr>
                                        <p:cTn id="17" dur="500"/>
                                        <p:tgtEl>
                                          <p:spTgt spid="7116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11683">
                                            <p:txEl>
                                              <p:pRg st="4" end="4"/>
                                            </p:txEl>
                                          </p:spTgt>
                                        </p:tgtEl>
                                        <p:attrNameLst>
                                          <p:attrName>style.visibility</p:attrName>
                                        </p:attrNameLst>
                                      </p:cBhvr>
                                      <p:to>
                                        <p:strVal val="visible"/>
                                      </p:to>
                                    </p:set>
                                    <p:animEffect transition="in" filter="blinds(horizontal)">
                                      <p:cBhvr>
                                        <p:cTn id="22" dur="500"/>
                                        <p:tgtEl>
                                          <p:spTgt spid="7116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711683">
                                            <p:txEl>
                                              <p:pRg st="3" end="3"/>
                                            </p:txEl>
                                          </p:spTgt>
                                        </p:tgtEl>
                                        <p:attrNameLst>
                                          <p:attrName>style.color</p:attrName>
                                        </p:attrNameLst>
                                      </p:cBhvr>
                                      <p:to>
                                        <p:clrVal>
                                          <a:srgbClr val="FF0000"/>
                                        </p:clrVal>
                                      </p:to>
                                    </p:set>
                                    <p:set>
                                      <p:cBhvr>
                                        <p:cTn id="27" dur="500" fill="hold"/>
                                        <p:tgtEl>
                                          <p:spTgt spid="711683">
                                            <p:txEl>
                                              <p:pRg st="3" end="3"/>
                                            </p:txEl>
                                          </p:spTgt>
                                        </p:tgtEl>
                                        <p:attrNameLst>
                                          <p:attrName>fillcolor</p:attrName>
                                        </p:attrNameLst>
                                      </p:cBhvr>
                                      <p:to>
                                        <p:clrVal>
                                          <a:srgbClr val="FF0000"/>
                                        </p:clrVal>
                                      </p:to>
                                    </p:set>
                                    <p:set>
                                      <p:cBhvr>
                                        <p:cTn id="28" dur="500" fill="hold"/>
                                        <p:tgtEl>
                                          <p:spTgt spid="71168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363793" y="352181"/>
            <a:ext cx="8640063" cy="536622"/>
          </a:xfrm>
        </p:spPr>
        <p:txBody>
          <a:bodyPr/>
          <a:lstStyle/>
          <a:p>
            <a:r>
              <a:rPr lang="en-US" altLang="en-US" sz="3200" dirty="0">
                <a:latin typeface="Baskerville Old Face" panose="02020602080505020303" pitchFamily="18" charset="0"/>
              </a:rPr>
              <a:t>Question 6</a:t>
            </a:r>
          </a:p>
        </p:txBody>
      </p:sp>
      <p:sp>
        <p:nvSpPr>
          <p:cNvPr id="711683" name="Rectangle 3"/>
          <p:cNvSpPr>
            <a:spLocks noGrp="1" noChangeArrowheads="1"/>
          </p:cNvSpPr>
          <p:nvPr>
            <p:ph type="body" sz="half" idx="4294967295"/>
          </p:nvPr>
        </p:nvSpPr>
        <p:spPr>
          <a:xfrm>
            <a:off x="363793" y="1181254"/>
            <a:ext cx="9177452" cy="5111750"/>
          </a:xfrm>
        </p:spPr>
        <p:txBody>
          <a:bodyPr>
            <a:normAutofit/>
          </a:bodyPr>
          <a:lstStyle/>
          <a:p>
            <a:pPr marL="0" indent="0">
              <a:lnSpc>
                <a:spcPct val="120000"/>
              </a:lnSpc>
              <a:spcBef>
                <a:spcPct val="30000"/>
              </a:spcBef>
              <a:buNone/>
            </a:pPr>
            <a:r>
              <a:rPr lang="en-US" altLang="en-US" b="1" dirty="0">
                <a:solidFill>
                  <a:srgbClr val="0070C0"/>
                </a:solidFill>
                <a:latin typeface="Baskerville Old Face" panose="02020602080505020303" pitchFamily="18" charset="0"/>
                <a:cs typeface="Times New Roman" panose="02020603050405020304" pitchFamily="18" charset="0"/>
              </a:rPr>
              <a:t>How does WCG ensure the integrity of the CAR used in SafetyPortal? </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Developing a standard process for overseeing the CAR</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Conducting periodic review of the CAR</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Version control of the CAR</a:t>
            </a:r>
          </a:p>
          <a:p>
            <a:pPr marL="914400" lvl="1" indent="-457200">
              <a:lnSpc>
                <a:spcPct val="120000"/>
              </a:lnSpc>
              <a:spcBef>
                <a:spcPct val="30000"/>
              </a:spcBef>
              <a:buFontTx/>
              <a:buAutoNum type="alphaUcPeriod"/>
            </a:pPr>
            <a:r>
              <a:rPr lang="en-US" altLang="en-US" sz="2800" dirty="0">
                <a:solidFill>
                  <a:srgbClr val="0070C0"/>
                </a:solidFill>
                <a:latin typeface="Baskerville Old Face" panose="02020602080505020303" pitchFamily="18" charset="0"/>
                <a:cs typeface="Times New Roman" panose="02020603050405020304" pitchFamily="18" charset="0"/>
              </a:rPr>
              <a:t>Management of the handoff </a:t>
            </a:r>
            <a:r>
              <a:rPr lang="en-US" altLang="en-US" sz="2800">
                <a:solidFill>
                  <a:srgbClr val="0070C0"/>
                </a:solidFill>
                <a:latin typeface="Baskerville Old Face" panose="02020602080505020303" pitchFamily="18" charset="0"/>
                <a:cs typeface="Times New Roman" panose="02020603050405020304" pitchFamily="18" charset="0"/>
              </a:rPr>
              <a:t>of the CAR</a:t>
            </a:r>
            <a:endParaRPr lang="en-US" altLang="en-US" dirty="0"/>
          </a:p>
        </p:txBody>
      </p:sp>
      <p:pic>
        <p:nvPicPr>
          <p:cNvPr id="2" name="Picture 1"/>
          <p:cNvPicPr>
            <a:picLocks noChangeAspect="1"/>
          </p:cNvPicPr>
          <p:nvPr/>
        </p:nvPicPr>
        <p:blipFill>
          <a:blip r:embed="rId3"/>
          <a:stretch>
            <a:fillRect/>
          </a:stretch>
        </p:blipFill>
        <p:spPr>
          <a:xfrm>
            <a:off x="9541245" y="4661986"/>
            <a:ext cx="1761897" cy="1761897"/>
          </a:xfrm>
          <a:prstGeom prst="rect">
            <a:avLst/>
          </a:prstGeom>
        </p:spPr>
      </p:pic>
    </p:spTree>
    <p:extLst>
      <p:ext uri="{BB962C8B-B14F-4D97-AF65-F5344CB8AC3E}">
        <p14:creationId xmlns:p14="http://schemas.microsoft.com/office/powerpoint/2010/main" val="24414926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1683">
                                            <p:txEl>
                                              <p:pRg st="1" end="1"/>
                                            </p:txEl>
                                          </p:spTgt>
                                        </p:tgtEl>
                                        <p:attrNameLst>
                                          <p:attrName>style.visibility</p:attrName>
                                        </p:attrNameLst>
                                      </p:cBhvr>
                                      <p:to>
                                        <p:strVal val="visible"/>
                                      </p:to>
                                    </p:set>
                                    <p:animEffect transition="in" filter="blinds(horizontal)">
                                      <p:cBhvr>
                                        <p:cTn id="7" dur="500"/>
                                        <p:tgtEl>
                                          <p:spTgt spid="7116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1683">
                                            <p:txEl>
                                              <p:pRg st="2" end="2"/>
                                            </p:txEl>
                                          </p:spTgt>
                                        </p:tgtEl>
                                        <p:attrNameLst>
                                          <p:attrName>style.visibility</p:attrName>
                                        </p:attrNameLst>
                                      </p:cBhvr>
                                      <p:to>
                                        <p:strVal val="visible"/>
                                      </p:to>
                                    </p:set>
                                    <p:animEffect transition="in" filter="blinds(horizontal)">
                                      <p:cBhvr>
                                        <p:cTn id="12" dur="500"/>
                                        <p:tgtEl>
                                          <p:spTgt spid="7116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1683">
                                            <p:txEl>
                                              <p:pRg st="3" end="3"/>
                                            </p:txEl>
                                          </p:spTgt>
                                        </p:tgtEl>
                                        <p:attrNameLst>
                                          <p:attrName>style.visibility</p:attrName>
                                        </p:attrNameLst>
                                      </p:cBhvr>
                                      <p:to>
                                        <p:strVal val="visible"/>
                                      </p:to>
                                    </p:set>
                                    <p:animEffect transition="in" filter="blinds(horizontal)">
                                      <p:cBhvr>
                                        <p:cTn id="17" dur="500"/>
                                        <p:tgtEl>
                                          <p:spTgt spid="7116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1683">
                                            <p:txEl>
                                              <p:pRg st="4" end="4"/>
                                            </p:txEl>
                                          </p:spTgt>
                                        </p:tgtEl>
                                        <p:attrNameLst>
                                          <p:attrName>style.visibility</p:attrName>
                                        </p:attrNameLst>
                                      </p:cBhvr>
                                      <p:to>
                                        <p:strVal val="visible"/>
                                      </p:to>
                                    </p:set>
                                    <p:animEffect transition="in" filter="blinds(horizontal)">
                                      <p:cBhvr>
                                        <p:cTn id="22" dur="500"/>
                                        <p:tgtEl>
                                          <p:spTgt spid="711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515937" y="258608"/>
            <a:ext cx="8640063" cy="480131"/>
          </a:xfrm>
        </p:spPr>
        <p:txBody>
          <a:bodyPr/>
          <a:lstStyle/>
          <a:p>
            <a:r>
              <a:rPr lang="en-US" altLang="en-US" sz="2800" dirty="0">
                <a:latin typeface="Baskerville Old Face" panose="02020602080505020303" pitchFamily="18" charset="0"/>
              </a:rPr>
              <a:t>Tie Breaker question</a:t>
            </a:r>
          </a:p>
        </p:txBody>
      </p:sp>
      <p:sp>
        <p:nvSpPr>
          <p:cNvPr id="727043" name="Rectangle 3"/>
          <p:cNvSpPr>
            <a:spLocks noGrp="1" noChangeArrowheads="1"/>
          </p:cNvSpPr>
          <p:nvPr>
            <p:ph type="body" sz="half" idx="4294967295"/>
          </p:nvPr>
        </p:nvSpPr>
        <p:spPr>
          <a:xfrm>
            <a:off x="727587" y="1341796"/>
            <a:ext cx="5976938" cy="4679950"/>
          </a:xfrm>
        </p:spPr>
        <p:txBody>
          <a:bodyPr/>
          <a:lstStyle/>
          <a:p>
            <a:pPr marL="0" indent="0">
              <a:lnSpc>
                <a:spcPct val="120000"/>
              </a:lnSpc>
              <a:spcBef>
                <a:spcPct val="40000"/>
              </a:spcBef>
              <a:buNone/>
              <a:tabLst>
                <a:tab pos="857250" algn="l"/>
              </a:tabLst>
            </a:pPr>
            <a:r>
              <a:rPr lang="en-US" altLang="en-US" sz="2400" b="1" dirty="0">
                <a:solidFill>
                  <a:srgbClr val="0070C0"/>
                </a:solidFill>
                <a:latin typeface="Baskerville Old Face" panose="02020602080505020303" pitchFamily="18" charset="0"/>
                <a:cs typeface="Times New Roman" panose="02020603050405020304" pitchFamily="18" charset="0"/>
              </a:rPr>
              <a:t>What does MCN mean? </a:t>
            </a:r>
          </a:p>
          <a:p>
            <a:pPr marL="914400" lvl="1" indent="-457200">
              <a:lnSpc>
                <a:spcPct val="120000"/>
              </a:lnSpc>
              <a:spcBef>
                <a:spcPct val="40000"/>
              </a:spcBef>
              <a:buFontTx/>
              <a:buAutoNum type="alphaUcPeriod"/>
              <a:tabLst>
                <a:tab pos="857250" algn="l"/>
              </a:tabLst>
            </a:pPr>
            <a:r>
              <a:rPr lang="en-US" altLang="en-US" dirty="0">
                <a:solidFill>
                  <a:srgbClr val="0070C0"/>
                </a:solidFill>
                <a:latin typeface="Baskerville Old Face" panose="02020602080505020303" pitchFamily="18" charset="0"/>
                <a:cs typeface="Times New Roman" panose="02020603050405020304" pitchFamily="18" charset="0"/>
              </a:rPr>
              <a:t>Manufacturer’s Control Number</a:t>
            </a:r>
          </a:p>
          <a:p>
            <a:pPr marL="914400" lvl="1" indent="-457200">
              <a:lnSpc>
                <a:spcPct val="120000"/>
              </a:lnSpc>
              <a:spcBef>
                <a:spcPct val="40000"/>
              </a:spcBef>
              <a:buFontTx/>
              <a:buAutoNum type="alphaUcPeriod"/>
              <a:tabLst>
                <a:tab pos="857250" algn="l"/>
              </a:tabLst>
            </a:pPr>
            <a:r>
              <a:rPr lang="en-US" altLang="en-US" dirty="0">
                <a:solidFill>
                  <a:srgbClr val="0070C0"/>
                </a:solidFill>
                <a:latin typeface="Baskerville Old Face" panose="02020602080505020303" pitchFamily="18" charset="0"/>
                <a:cs typeface="Times New Roman" panose="02020603050405020304" pitchFamily="18" charset="0"/>
              </a:rPr>
              <a:t>Master Customer Number</a:t>
            </a:r>
          </a:p>
          <a:p>
            <a:pPr marL="914400" lvl="1" indent="-457200">
              <a:lnSpc>
                <a:spcPct val="120000"/>
              </a:lnSpc>
              <a:spcBef>
                <a:spcPct val="40000"/>
              </a:spcBef>
              <a:buFontTx/>
              <a:buAutoNum type="alphaUcPeriod"/>
              <a:tabLst>
                <a:tab pos="857250" algn="l"/>
              </a:tabLst>
            </a:pPr>
            <a:r>
              <a:rPr lang="en-US" altLang="en-US" dirty="0">
                <a:solidFill>
                  <a:srgbClr val="0070C0"/>
                </a:solidFill>
                <a:latin typeface="Baskerville Old Face" panose="02020602080505020303" pitchFamily="18" charset="0"/>
                <a:cs typeface="Times New Roman" panose="02020603050405020304" pitchFamily="18" charset="0"/>
              </a:rPr>
              <a:t>Management Control Number</a:t>
            </a:r>
          </a:p>
          <a:p>
            <a:pPr marL="914400" lvl="1" indent="-457200">
              <a:lnSpc>
                <a:spcPct val="120000"/>
              </a:lnSpc>
              <a:spcBef>
                <a:spcPct val="40000"/>
              </a:spcBef>
              <a:buFontTx/>
              <a:buAutoNum type="alphaUcPeriod"/>
              <a:tabLst>
                <a:tab pos="857250" algn="l"/>
              </a:tabLst>
            </a:pPr>
            <a:r>
              <a:rPr lang="en-US" altLang="en-US" dirty="0">
                <a:solidFill>
                  <a:srgbClr val="0070C0"/>
                </a:solidFill>
                <a:latin typeface="Baskerville Old Face" panose="02020602080505020303" pitchFamily="18" charset="0"/>
                <a:cs typeface="Times New Roman" panose="02020603050405020304" pitchFamily="18" charset="0"/>
              </a:rPr>
              <a:t>Mobile Communications Unit</a:t>
            </a:r>
          </a:p>
          <a:p>
            <a:pPr marL="914400" lvl="1" indent="-457200">
              <a:lnSpc>
                <a:spcPct val="120000"/>
              </a:lnSpc>
              <a:spcBef>
                <a:spcPct val="30000"/>
              </a:spcBef>
              <a:buFontTx/>
              <a:buAutoNum type="alphaUcPeriod"/>
              <a:tabLst>
                <a:tab pos="857250" algn="l"/>
              </a:tabLst>
            </a:pPr>
            <a:endParaRPr lang="en-US" altLang="en-US" dirty="0"/>
          </a:p>
          <a:p>
            <a:pPr marL="914400" lvl="1" indent="-457200">
              <a:lnSpc>
                <a:spcPct val="120000"/>
              </a:lnSpc>
              <a:spcBef>
                <a:spcPct val="30000"/>
              </a:spcBef>
              <a:buNone/>
              <a:tabLst>
                <a:tab pos="857250" algn="l"/>
              </a:tabLst>
            </a:pPr>
            <a:r>
              <a:rPr lang="en-US" altLang="en-US" dirty="0"/>
              <a:t> </a:t>
            </a:r>
          </a:p>
          <a:p>
            <a:pPr marL="914400" lvl="1" indent="-457200">
              <a:lnSpc>
                <a:spcPct val="120000"/>
              </a:lnSpc>
              <a:spcBef>
                <a:spcPct val="30000"/>
              </a:spcBef>
              <a:tabLst>
                <a:tab pos="857250" algn="l"/>
              </a:tabLst>
            </a:pPr>
            <a:endParaRPr lang="en-US" altLang="en-US" dirty="0"/>
          </a:p>
          <a:p>
            <a:pPr marL="914400" lvl="1" indent="-457200">
              <a:lnSpc>
                <a:spcPct val="120000"/>
              </a:lnSpc>
              <a:spcBef>
                <a:spcPct val="30000"/>
              </a:spcBef>
              <a:tabLst>
                <a:tab pos="857250" algn="l"/>
              </a:tabLst>
            </a:pPr>
            <a:endParaRPr lang="en-US" altLang="en-US" dirty="0"/>
          </a:p>
          <a:p>
            <a:pPr marL="228600" indent="-228600">
              <a:spcBef>
                <a:spcPct val="30000"/>
              </a:spcBef>
              <a:tabLst>
                <a:tab pos="857250" algn="l"/>
              </a:tabLst>
            </a:pPr>
            <a:endParaRPr lang="en-US" altLang="en-US" dirty="0"/>
          </a:p>
        </p:txBody>
      </p:sp>
      <p:pic>
        <p:nvPicPr>
          <p:cNvPr id="2" name="Picture 1"/>
          <p:cNvPicPr>
            <a:picLocks noChangeAspect="1"/>
          </p:cNvPicPr>
          <p:nvPr/>
        </p:nvPicPr>
        <p:blipFill>
          <a:blip r:embed="rId3"/>
          <a:stretch>
            <a:fillRect/>
          </a:stretch>
        </p:blipFill>
        <p:spPr>
          <a:xfrm>
            <a:off x="8396416" y="1341796"/>
            <a:ext cx="2523963" cy="2475191"/>
          </a:xfrm>
          <a:prstGeom prst="rect">
            <a:avLst/>
          </a:prstGeom>
        </p:spPr>
      </p:pic>
      <p:sp>
        <p:nvSpPr>
          <p:cNvPr id="5" name="Rectangle 5"/>
          <p:cNvSpPr>
            <a:spLocks noChangeArrowheads="1"/>
          </p:cNvSpPr>
          <p:nvPr/>
        </p:nvSpPr>
        <p:spPr bwMode="auto">
          <a:xfrm>
            <a:off x="8949580" y="2102241"/>
            <a:ext cx="14176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en-US" sz="1400" dirty="0">
                <a:solidFill>
                  <a:srgbClr val="000000"/>
                </a:solidFill>
                <a:latin typeface="Times New Roman" panose="02020603050405020304" pitchFamily="18" charset="0"/>
                <a:cs typeface="Arial" panose="020B0604020202020204" pitchFamily="34" charset="0"/>
              </a:rPr>
              <a:t>MCN</a:t>
            </a:r>
          </a:p>
        </p:txBody>
      </p:sp>
      <p:pic>
        <p:nvPicPr>
          <p:cNvPr id="3" name="Picture 2"/>
          <p:cNvPicPr>
            <a:picLocks noChangeAspect="1"/>
          </p:cNvPicPr>
          <p:nvPr/>
        </p:nvPicPr>
        <p:blipFill>
          <a:blip r:embed="rId4"/>
          <a:stretch>
            <a:fillRect/>
          </a:stretch>
        </p:blipFill>
        <p:spPr>
          <a:xfrm>
            <a:off x="9486268" y="4577432"/>
            <a:ext cx="1761897" cy="1761897"/>
          </a:xfrm>
          <a:prstGeom prst="rect">
            <a:avLst/>
          </a:prstGeom>
        </p:spPr>
      </p:pic>
    </p:spTree>
    <p:extLst>
      <p:ext uri="{BB962C8B-B14F-4D97-AF65-F5344CB8AC3E}">
        <p14:creationId xmlns:p14="http://schemas.microsoft.com/office/powerpoint/2010/main" val="10390558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iterate type="lt">
                                    <p:tmPct val="0"/>
                                  </p:iterate>
                                  <p:childTnLst>
                                    <p:set>
                                      <p:cBhvr>
                                        <p:cTn id="6" dur="1" fill="hold">
                                          <p:stCondLst>
                                            <p:cond delay="0"/>
                                          </p:stCondLst>
                                        </p:cTn>
                                        <p:tgtEl>
                                          <p:spTgt spid="727043">
                                            <p:txEl>
                                              <p:pRg st="1" end="1"/>
                                            </p:txEl>
                                          </p:spTgt>
                                        </p:tgtEl>
                                        <p:attrNameLst>
                                          <p:attrName>style.visibility</p:attrName>
                                        </p:attrNameLst>
                                      </p:cBhvr>
                                      <p:to>
                                        <p:strVal val="visible"/>
                                      </p:to>
                                    </p:set>
                                    <p:animEffect transition="in" filter="blinds(horizontal)">
                                      <p:cBhvr>
                                        <p:cTn id="7" dur="500"/>
                                        <p:tgtEl>
                                          <p:spTgt spid="7270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27043">
                                            <p:txEl>
                                              <p:pRg st="2" end="2"/>
                                            </p:txEl>
                                          </p:spTgt>
                                        </p:tgtEl>
                                        <p:attrNameLst>
                                          <p:attrName>style.visibility</p:attrName>
                                        </p:attrNameLst>
                                      </p:cBhvr>
                                      <p:to>
                                        <p:strVal val="visible"/>
                                      </p:to>
                                    </p:set>
                                    <p:animEffect transition="in" filter="blinds(horizontal)">
                                      <p:cBhvr>
                                        <p:cTn id="12" dur="500"/>
                                        <p:tgtEl>
                                          <p:spTgt spid="7270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27043">
                                            <p:txEl>
                                              <p:pRg st="3" end="3"/>
                                            </p:txEl>
                                          </p:spTgt>
                                        </p:tgtEl>
                                        <p:attrNameLst>
                                          <p:attrName>style.visibility</p:attrName>
                                        </p:attrNameLst>
                                      </p:cBhvr>
                                      <p:to>
                                        <p:strVal val="visible"/>
                                      </p:to>
                                    </p:set>
                                    <p:animEffect transition="in" filter="blinds(horizontal)">
                                      <p:cBhvr>
                                        <p:cTn id="17" dur="500"/>
                                        <p:tgtEl>
                                          <p:spTgt spid="7270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27043">
                                            <p:txEl>
                                              <p:pRg st="4" end="4"/>
                                            </p:txEl>
                                          </p:spTgt>
                                        </p:tgtEl>
                                        <p:attrNameLst>
                                          <p:attrName>style.visibility</p:attrName>
                                        </p:attrNameLst>
                                      </p:cBhvr>
                                      <p:to>
                                        <p:strVal val="visible"/>
                                      </p:to>
                                    </p:set>
                                    <p:animEffect transition="in" filter="blinds(horizontal)">
                                      <p:cBhvr>
                                        <p:cTn id="22" dur="500"/>
                                        <p:tgtEl>
                                          <p:spTgt spid="7270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mph" presetSubtype="0" fill="hold" nodeType="clickEffect">
                                  <p:stCondLst>
                                    <p:cond delay="0"/>
                                  </p:stCondLst>
                                  <p:iterate type="lt">
                                    <p:tmPct val="4000"/>
                                  </p:iterate>
                                  <p:childTnLst>
                                    <p:set>
                                      <p:cBhvr override="childStyle">
                                        <p:cTn id="26" dur="500" fill="hold"/>
                                        <p:tgtEl>
                                          <p:spTgt spid="727043">
                                            <p:txEl>
                                              <p:pRg st="1" end="1"/>
                                            </p:txEl>
                                          </p:spTgt>
                                        </p:tgtEl>
                                        <p:attrNameLst>
                                          <p:attrName>style.color</p:attrName>
                                        </p:attrNameLst>
                                      </p:cBhvr>
                                      <p:to>
                                        <p:clrVal>
                                          <a:srgbClr val="FF0000"/>
                                        </p:clrVal>
                                      </p:to>
                                    </p:set>
                                    <p:set>
                                      <p:cBhvr>
                                        <p:cTn id="27" dur="500" fill="hold"/>
                                        <p:tgtEl>
                                          <p:spTgt spid="727043">
                                            <p:txEl>
                                              <p:pRg st="1" end="1"/>
                                            </p:txEl>
                                          </p:spTgt>
                                        </p:tgtEl>
                                        <p:attrNameLst>
                                          <p:attrName>fillcolor</p:attrName>
                                        </p:attrNameLst>
                                      </p:cBhvr>
                                      <p:to>
                                        <p:clrVal>
                                          <a:srgbClr val="FF0000"/>
                                        </p:clrVal>
                                      </p:to>
                                    </p:set>
                                    <p:set>
                                      <p:cBhvr>
                                        <p:cTn id="28" dur="500" fill="hold"/>
                                        <p:tgtEl>
                                          <p:spTgt spid="72704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Shape 542"/>
          <p:cNvPicPr preferRelativeResize="0"/>
          <p:nvPr/>
        </p:nvPicPr>
        <p:blipFill rotWithShape="1">
          <a:blip r:embed="rId3">
            <a:alphaModFix/>
          </a:blip>
          <a:srcRect/>
          <a:stretch/>
        </p:blipFill>
        <p:spPr>
          <a:xfrm>
            <a:off x="3874472" y="2157415"/>
            <a:ext cx="4443075" cy="2543175"/>
          </a:xfrm>
          <a:prstGeom prst="rect">
            <a:avLst/>
          </a:prstGeom>
          <a:noFill/>
          <a:ln>
            <a:noFill/>
          </a:ln>
        </p:spPr>
      </p:pic>
    </p:spTree>
    <p:extLst>
      <p:ext uri="{BB962C8B-B14F-4D97-AF65-F5344CB8AC3E}">
        <p14:creationId xmlns:p14="http://schemas.microsoft.com/office/powerpoint/2010/main" val="930005958"/>
      </p:ext>
    </p:extLst>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up slides</a:t>
            </a:r>
          </a:p>
        </p:txBody>
      </p:sp>
    </p:spTree>
    <p:extLst>
      <p:ext uri="{BB962C8B-B14F-4D97-AF65-F5344CB8AC3E}">
        <p14:creationId xmlns:p14="http://schemas.microsoft.com/office/powerpoint/2010/main" val="3284179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96" y="142073"/>
            <a:ext cx="2382980" cy="424732"/>
          </a:xfrm>
        </p:spPr>
        <p:txBody>
          <a:bodyPr/>
          <a:lstStyle/>
          <a:p>
            <a:r>
              <a:rPr lang="en-US" dirty="0"/>
              <a:t>CAR Questions</a:t>
            </a:r>
          </a:p>
        </p:txBody>
      </p:sp>
      <p:graphicFrame>
        <p:nvGraphicFramePr>
          <p:cNvPr id="3" name="Table 2"/>
          <p:cNvGraphicFramePr>
            <a:graphicFrameLocks noGrp="1"/>
          </p:cNvGraphicFramePr>
          <p:nvPr>
            <p:extLst>
              <p:ext uri="{D42A27DB-BD31-4B8C-83A1-F6EECF244321}">
                <p14:modId xmlns:p14="http://schemas.microsoft.com/office/powerpoint/2010/main" val="3312763854"/>
              </p:ext>
            </p:extLst>
          </p:nvPr>
        </p:nvGraphicFramePr>
        <p:xfrm>
          <a:off x="5866900" y="292631"/>
          <a:ext cx="5375407" cy="5029494"/>
        </p:xfrm>
        <a:graphic>
          <a:graphicData uri="http://schemas.openxmlformats.org/drawingml/2006/table">
            <a:tbl>
              <a:tblPr firstRow="1" firstCol="1" bandRow="1">
                <a:tableStyleId>{5C22544A-7EE6-4342-B048-85BDC9FD1C3A}</a:tableStyleId>
              </a:tblPr>
              <a:tblGrid>
                <a:gridCol w="2523367">
                  <a:extLst>
                    <a:ext uri="{9D8B030D-6E8A-4147-A177-3AD203B41FA5}">
                      <a16:colId xmlns:a16="http://schemas.microsoft.com/office/drawing/2014/main" val="2330817287"/>
                    </a:ext>
                  </a:extLst>
                </a:gridCol>
                <a:gridCol w="2852040">
                  <a:extLst>
                    <a:ext uri="{9D8B030D-6E8A-4147-A177-3AD203B41FA5}">
                      <a16:colId xmlns:a16="http://schemas.microsoft.com/office/drawing/2014/main" val="3676080772"/>
                    </a:ext>
                  </a:extLst>
                </a:gridCol>
              </a:tblGrid>
              <a:tr h="207901">
                <a:tc gridSpan="2">
                  <a:txBody>
                    <a:bodyPr/>
                    <a:lstStyle/>
                    <a:p>
                      <a:pPr marL="0" marR="0" algn="ctr">
                        <a:lnSpc>
                          <a:spcPts val="1300"/>
                        </a:lnSpc>
                        <a:spcBef>
                          <a:spcPts val="0"/>
                        </a:spcBef>
                        <a:spcAft>
                          <a:spcPts val="0"/>
                        </a:spcAft>
                      </a:pPr>
                      <a:r>
                        <a:rPr lang="en-US" sz="1100" dirty="0">
                          <a:effectLst/>
                        </a:rPr>
                        <a:t>CAR Alerting Options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607085497"/>
                  </a:ext>
                </a:extLst>
              </a:tr>
              <a:tr h="207901">
                <a:tc rowSpan="5">
                  <a:txBody>
                    <a:bodyPr/>
                    <a:lstStyle/>
                    <a:p>
                      <a:pPr marL="0" marR="0" algn="ctr">
                        <a:lnSpc>
                          <a:spcPts val="1300"/>
                        </a:lnSpc>
                        <a:spcBef>
                          <a:spcPts val="0"/>
                        </a:spcBef>
                        <a:spcAft>
                          <a:spcPts val="0"/>
                        </a:spcAft>
                      </a:pPr>
                      <a:r>
                        <a:rPr lang="en-US" sz="1100" dirty="0">
                          <a:effectLst/>
                        </a:rPr>
                        <a:t>SUSAR options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ts val="1300"/>
                        </a:lnSpc>
                        <a:spcBef>
                          <a:spcPts val="0"/>
                        </a:spcBef>
                        <a:spcAft>
                          <a:spcPts val="0"/>
                        </a:spcAft>
                      </a:pPr>
                      <a:r>
                        <a:rPr lang="en-US" sz="1100" dirty="0">
                          <a:effectLst/>
                        </a:rPr>
                        <a:t>All SUSARs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86911807"/>
                  </a:ext>
                </a:extLst>
              </a:tr>
              <a:tr h="415802">
                <a:tc vMerge="1">
                  <a:txBody>
                    <a:bodyPr/>
                    <a:lstStyle/>
                    <a:p>
                      <a:endParaRPr lang="en-US"/>
                    </a:p>
                  </a:txBody>
                  <a:tcPr/>
                </a:tc>
                <a:tc>
                  <a:txBody>
                    <a:bodyPr/>
                    <a:lstStyle/>
                    <a:p>
                      <a:pPr marL="0" marR="0">
                        <a:lnSpc>
                          <a:spcPts val="1300"/>
                        </a:lnSpc>
                        <a:spcBef>
                          <a:spcPts val="0"/>
                        </a:spcBef>
                        <a:spcAft>
                          <a:spcPts val="0"/>
                        </a:spcAft>
                      </a:pPr>
                      <a:r>
                        <a:rPr lang="en-US" sz="1100" dirty="0">
                          <a:effectLst/>
                        </a:rPr>
                        <a:t>Protocol Only (only events from a specific protocol)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9849236"/>
                  </a:ext>
                </a:extLst>
              </a:tr>
              <a:tr h="415802">
                <a:tc vMerge="1">
                  <a:txBody>
                    <a:bodyPr/>
                    <a:lstStyle/>
                    <a:p>
                      <a:endParaRPr lang="en-US"/>
                    </a:p>
                  </a:txBody>
                  <a:tcPr/>
                </a:tc>
                <a:tc>
                  <a:txBody>
                    <a:bodyPr/>
                    <a:lstStyle/>
                    <a:p>
                      <a:pPr marL="0" marR="0">
                        <a:lnSpc>
                          <a:spcPts val="1300"/>
                        </a:lnSpc>
                        <a:spcBef>
                          <a:spcPts val="0"/>
                        </a:spcBef>
                        <a:spcAft>
                          <a:spcPts val="0"/>
                        </a:spcAft>
                      </a:pPr>
                      <a:r>
                        <a:rPr lang="en-US" sz="1100" dirty="0">
                          <a:effectLst/>
                        </a:rPr>
                        <a:t>Domestic Only (only events from a specific country)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1133139"/>
                  </a:ext>
                </a:extLst>
              </a:tr>
              <a:tr h="207901">
                <a:tc vMerge="1">
                  <a:txBody>
                    <a:bodyPr/>
                    <a:lstStyle/>
                    <a:p>
                      <a:endParaRPr lang="en-US"/>
                    </a:p>
                  </a:txBody>
                  <a:tcPr/>
                </a:tc>
                <a:tc>
                  <a:txBody>
                    <a:bodyPr/>
                    <a:lstStyle/>
                    <a:p>
                      <a:pPr marL="0" marR="0">
                        <a:lnSpc>
                          <a:spcPts val="1300"/>
                        </a:lnSpc>
                        <a:spcBef>
                          <a:spcPts val="0"/>
                        </a:spcBef>
                        <a:spcAft>
                          <a:spcPts val="0"/>
                        </a:spcAft>
                      </a:pPr>
                      <a:r>
                        <a:rPr lang="en-US" sz="1100" dirty="0">
                          <a:effectLst/>
                        </a:rPr>
                        <a:t>Protocol and Domestic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9572015"/>
                  </a:ext>
                </a:extLst>
              </a:tr>
              <a:tr h="207901">
                <a:tc vMerge="1">
                  <a:txBody>
                    <a:bodyPr/>
                    <a:lstStyle/>
                    <a:p>
                      <a:endParaRPr lang="en-US"/>
                    </a:p>
                  </a:txBody>
                  <a:tcPr/>
                </a:tc>
                <a:tc>
                  <a:txBody>
                    <a:bodyPr/>
                    <a:lstStyle/>
                    <a:p>
                      <a:endParaRPr lang="en-US" dirty="0"/>
                    </a:p>
                  </a:txBody>
                  <a:tcPr marL="68580" marR="68580" marT="0" marB="0"/>
                </a:tc>
                <a:extLst>
                  <a:ext uri="{0D108BD9-81ED-4DB2-BD59-A6C34878D82A}">
                    <a16:rowId xmlns:a16="http://schemas.microsoft.com/office/drawing/2014/main" val="2238143040"/>
                  </a:ext>
                </a:extLst>
              </a:tr>
              <a:tr h="207901">
                <a:tc rowSpan="2">
                  <a:txBody>
                    <a:bodyPr/>
                    <a:lstStyle/>
                    <a:p>
                      <a:pPr marL="0" marR="0" algn="ctr">
                        <a:lnSpc>
                          <a:spcPts val="1300"/>
                        </a:lnSpc>
                        <a:spcBef>
                          <a:spcPts val="0"/>
                        </a:spcBef>
                        <a:spcAft>
                          <a:spcPts val="0"/>
                        </a:spcAft>
                      </a:pPr>
                      <a:r>
                        <a:rPr lang="en-US" sz="1100" dirty="0">
                          <a:effectLst/>
                        </a:rPr>
                        <a:t>Causality Assessment Criteria for SUSAR alerts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ts val="1300"/>
                        </a:lnSpc>
                        <a:spcBef>
                          <a:spcPts val="0"/>
                        </a:spcBef>
                        <a:spcAft>
                          <a:spcPts val="0"/>
                        </a:spcAft>
                      </a:pPr>
                      <a:r>
                        <a:rPr lang="en-US" sz="1100" dirty="0">
                          <a:effectLst/>
                        </a:rPr>
                        <a:t>Sponsor Causality</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6193650"/>
                  </a:ext>
                </a:extLst>
              </a:tr>
              <a:tr h="307854">
                <a:tc vMerge="1">
                  <a:txBody>
                    <a:bodyPr/>
                    <a:lstStyle/>
                    <a:p>
                      <a:endParaRPr lang="en-US"/>
                    </a:p>
                  </a:txBody>
                  <a:tcPr/>
                </a:tc>
                <a:tc>
                  <a:txBody>
                    <a:bodyPr/>
                    <a:lstStyle/>
                    <a:p>
                      <a:pPr marL="0" marR="0">
                        <a:lnSpc>
                          <a:spcPts val="1300"/>
                        </a:lnSpc>
                        <a:spcBef>
                          <a:spcPts val="0"/>
                        </a:spcBef>
                        <a:spcAft>
                          <a:spcPts val="0"/>
                        </a:spcAft>
                      </a:pPr>
                      <a:r>
                        <a:rPr lang="en-US" sz="1100" dirty="0">
                          <a:effectLst/>
                        </a:rPr>
                        <a:t>Investigator Causality</a:t>
                      </a:r>
                    </a:p>
                    <a:p>
                      <a:pPr marL="0" marR="0">
                        <a:lnSpc>
                          <a:spcPts val="1300"/>
                        </a:lnSpc>
                        <a:spcBef>
                          <a:spcPts val="0"/>
                        </a:spcBef>
                        <a:spcAft>
                          <a:spcPts val="0"/>
                        </a:spcAft>
                      </a:pPr>
                      <a:r>
                        <a:rPr lang="en-US" sz="1100" dirty="0">
                          <a:effectLst/>
                        </a:rPr>
                        <a:t>Both</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6773516"/>
                  </a:ext>
                </a:extLst>
              </a:tr>
              <a:tr h="207901">
                <a:tc rowSpan="2">
                  <a:txBody>
                    <a:bodyPr/>
                    <a:lstStyle/>
                    <a:p>
                      <a:pPr marL="0" marR="0" algn="ctr">
                        <a:lnSpc>
                          <a:spcPts val="1300"/>
                        </a:lnSpc>
                        <a:spcBef>
                          <a:spcPts val="0"/>
                        </a:spcBef>
                        <a:spcAft>
                          <a:spcPts val="0"/>
                        </a:spcAft>
                      </a:pPr>
                      <a:r>
                        <a:rPr lang="en-US" sz="1100" dirty="0">
                          <a:effectLst/>
                        </a:rPr>
                        <a:t>7-Day SUSAR notification required</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8087149"/>
                  </a:ext>
                </a:extLst>
              </a:tr>
              <a:tr h="207901">
                <a:tc vMerge="1">
                  <a:txBody>
                    <a:bodyPr/>
                    <a:lstStyle/>
                    <a:p>
                      <a:endParaRPr lang="en-US"/>
                    </a:p>
                  </a:txBody>
                  <a:tcPr/>
                </a:tc>
                <a:tc>
                  <a:txBody>
                    <a:bodyPr/>
                    <a:lstStyle/>
                    <a:p>
                      <a:pPr marL="0" marR="0">
                        <a:lnSpc>
                          <a:spcPts val="1300"/>
                        </a:lnSpc>
                        <a:spcBef>
                          <a:spcPts val="0"/>
                        </a:spcBef>
                        <a:spcAft>
                          <a:spcPts val="0"/>
                        </a:spcAft>
                      </a:pPr>
                      <a:r>
                        <a:rPr lang="en-US"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9010207"/>
                  </a:ext>
                </a:extLst>
              </a:tr>
              <a:tr h="207901">
                <a:tc gridSpan="2">
                  <a:txBody>
                    <a:bodyPr/>
                    <a:lstStyle/>
                    <a:p>
                      <a:pPr marL="0" marR="0" algn="ctr">
                        <a:lnSpc>
                          <a:spcPts val="1300"/>
                        </a:lnSpc>
                        <a:spcBef>
                          <a:spcPts val="0"/>
                        </a:spcBef>
                        <a:spcAft>
                          <a:spcPts val="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778757079"/>
                  </a:ext>
                </a:extLst>
              </a:tr>
              <a:tr h="207901">
                <a:tc rowSpan="2">
                  <a:txBody>
                    <a:bodyPr/>
                    <a:lstStyle/>
                    <a:p>
                      <a:pPr marL="0" marR="0" algn="ctr">
                        <a:lnSpc>
                          <a:spcPts val="1300"/>
                        </a:lnSpc>
                        <a:spcBef>
                          <a:spcPts val="0"/>
                        </a:spcBef>
                        <a:spcAft>
                          <a:spcPts val="0"/>
                        </a:spcAft>
                      </a:pPr>
                      <a:r>
                        <a:rPr lang="en-US" sz="1100" dirty="0">
                          <a:effectLst/>
                        </a:rPr>
                        <a:t>Non-Sponsor comparator SUSARs required</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5874541"/>
                  </a:ext>
                </a:extLst>
              </a:tr>
              <a:tr h="274949">
                <a:tc vMerge="1">
                  <a:txBody>
                    <a:bodyPr/>
                    <a:lstStyle/>
                    <a:p>
                      <a:endParaRPr lang="en-US"/>
                    </a:p>
                  </a:txBody>
                  <a:tcPr/>
                </a:tc>
                <a:tc>
                  <a:txBody>
                    <a:bodyPr/>
                    <a:lstStyle/>
                    <a:p>
                      <a:pPr marL="0" marR="0">
                        <a:lnSpc>
                          <a:spcPts val="1300"/>
                        </a:lnSpc>
                        <a:spcBef>
                          <a:spcPts val="0"/>
                        </a:spcBef>
                        <a:spcAft>
                          <a:spcPts val="0"/>
                        </a:spcAft>
                      </a:pPr>
                      <a:r>
                        <a:rPr lang="en-US"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5588376"/>
                  </a:ext>
                </a:extLst>
              </a:tr>
              <a:tr h="207901">
                <a:tc>
                  <a:txBody>
                    <a:bodyPr/>
                    <a:lstStyle/>
                    <a:p>
                      <a:pPr marL="0" marR="0" algn="ctr">
                        <a:lnSpc>
                          <a:spcPts val="1300"/>
                        </a:lnSpc>
                        <a:spcBef>
                          <a:spcPts val="0"/>
                        </a:spcBef>
                        <a:spcAft>
                          <a:spcPts val="0"/>
                        </a:spcAft>
                      </a:pPr>
                      <a:r>
                        <a:rPr lang="en-US" sz="1100" dirty="0">
                          <a:effectLst/>
                        </a:rPr>
                        <a:t>IB</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1938651"/>
                  </a:ext>
                </a:extLst>
              </a:tr>
              <a:tr h="207901">
                <a:tc rowSpan="2">
                  <a:txBody>
                    <a:bodyPr/>
                    <a:lstStyle/>
                    <a:p>
                      <a:pPr marL="0" marR="0" algn="ctr">
                        <a:lnSpc>
                          <a:spcPts val="1300"/>
                        </a:lnSpc>
                        <a:spcBef>
                          <a:spcPts val="0"/>
                        </a:spcBef>
                        <a:spcAft>
                          <a:spcPts val="0"/>
                        </a:spcAft>
                      </a:pPr>
                      <a:r>
                        <a:rPr lang="en-US" sz="1100" dirty="0">
                          <a:effectLst/>
                        </a:rPr>
                        <a:t>SSR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6272195"/>
                  </a:ext>
                </a:extLst>
              </a:tr>
              <a:tr h="207901">
                <a:tc vMerge="1">
                  <a:txBody>
                    <a:bodyPr/>
                    <a:lstStyle/>
                    <a:p>
                      <a:endParaRPr lang="en-US"/>
                    </a:p>
                  </a:txBody>
                  <a:tcPr/>
                </a:tc>
                <a:tc>
                  <a:txBody>
                    <a:bodyPr/>
                    <a:lstStyle/>
                    <a:p>
                      <a:pPr marL="0" marR="0">
                        <a:lnSpc>
                          <a:spcPts val="1300"/>
                        </a:lnSpc>
                        <a:spcBef>
                          <a:spcPts val="0"/>
                        </a:spcBef>
                        <a:spcAft>
                          <a:spcPts val="0"/>
                        </a:spcAft>
                      </a:pPr>
                      <a:r>
                        <a:rPr lang="en-US"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350371"/>
                  </a:ext>
                </a:extLst>
              </a:tr>
              <a:tr h="307854">
                <a:tc rowSpan="2">
                  <a:txBody>
                    <a:bodyPr/>
                    <a:lstStyle/>
                    <a:p>
                      <a:pPr marL="0" marR="0" algn="ctr">
                        <a:lnSpc>
                          <a:spcPts val="1300"/>
                        </a:lnSpc>
                        <a:spcBef>
                          <a:spcPts val="0"/>
                        </a:spcBef>
                        <a:spcAft>
                          <a:spcPts val="0"/>
                        </a:spcAft>
                      </a:pPr>
                      <a:r>
                        <a:rPr lang="en-US" sz="1100" dirty="0">
                          <a:effectLst/>
                        </a:rPr>
                        <a:t>Unblinded Safety Documents*</a:t>
                      </a:r>
                    </a:p>
                    <a:p>
                      <a:pPr marL="0" marR="0" algn="ctr">
                        <a:lnSpc>
                          <a:spcPts val="1300"/>
                        </a:lnSpc>
                        <a:spcBef>
                          <a:spcPts val="0"/>
                        </a:spcBef>
                        <a:spcAft>
                          <a:spcPts val="0"/>
                        </a:spcAft>
                      </a:pPr>
                      <a:r>
                        <a:rPr lang="en-US" sz="1100" dirty="0">
                          <a:effectLst/>
                        </a:rPr>
                        <a:t>(as per selection for SUSARs and SSR)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rgbClr val="92D050"/>
                    </a:solidFill>
                  </a:tcPr>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9355255"/>
                  </a:ext>
                </a:extLst>
              </a:tr>
              <a:tr h="307854">
                <a:tc vMerge="1">
                  <a:txBody>
                    <a:bodyPr/>
                    <a:lstStyle/>
                    <a:p>
                      <a:endParaRPr lang="en-US"/>
                    </a:p>
                  </a:txBody>
                  <a:tcPr/>
                </a:tc>
                <a:tc>
                  <a:txBody>
                    <a:bodyPr/>
                    <a:lstStyle/>
                    <a:p>
                      <a:pPr marL="0" marR="0">
                        <a:lnSpc>
                          <a:spcPts val="1300"/>
                        </a:lnSpc>
                        <a:spcBef>
                          <a:spcPts val="0"/>
                        </a:spcBef>
                        <a:spcAft>
                          <a:spcPts val="0"/>
                        </a:spcAft>
                      </a:pPr>
                      <a:r>
                        <a:rPr lang="en-US"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8513809"/>
                  </a:ext>
                </a:extLst>
              </a:tr>
              <a:tr h="207901">
                <a:tc rowSpan="2">
                  <a:txBody>
                    <a:bodyPr/>
                    <a:lstStyle/>
                    <a:p>
                      <a:pPr marL="0" marR="0" algn="ctr">
                        <a:lnSpc>
                          <a:spcPts val="1300"/>
                        </a:lnSpc>
                        <a:spcBef>
                          <a:spcPts val="0"/>
                        </a:spcBef>
                        <a:spcAft>
                          <a:spcPts val="0"/>
                        </a:spcAft>
                      </a:pPr>
                      <a:r>
                        <a:rPr lang="en-US" sz="1100" dirty="0">
                          <a:effectLst/>
                        </a:rPr>
                        <a:t>DSUR*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rgbClr val="92D050"/>
                    </a:solidFill>
                  </a:tcPr>
                </a:tc>
                <a:tc>
                  <a:txBody>
                    <a:bodyPr/>
                    <a:lstStyle/>
                    <a:p>
                      <a:pPr marL="0" marR="0">
                        <a:lnSpc>
                          <a:spcPts val="1300"/>
                        </a:lnSpc>
                        <a:spcBef>
                          <a:spcPts val="0"/>
                        </a:spcBef>
                        <a:spcAft>
                          <a:spcPts val="0"/>
                        </a:spcAft>
                      </a:pPr>
                      <a:r>
                        <a:rPr lang="en-US" sz="1100" dirty="0">
                          <a:effectLst/>
                        </a:rPr>
                        <a:t>Yes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0776548"/>
                  </a:ext>
                </a:extLst>
              </a:tr>
              <a:tr h="207901">
                <a:tc vMerge="1">
                  <a:txBody>
                    <a:bodyPr/>
                    <a:lstStyle/>
                    <a:p>
                      <a:endParaRPr lang="en-US"/>
                    </a:p>
                  </a:txBody>
                  <a:tcPr/>
                </a:tc>
                <a:tc>
                  <a:txBody>
                    <a:bodyPr/>
                    <a:lstStyle/>
                    <a:p>
                      <a:pPr marL="0" marR="0">
                        <a:lnSpc>
                          <a:spcPts val="1300"/>
                        </a:lnSpc>
                        <a:spcBef>
                          <a:spcPts val="0"/>
                        </a:spcBef>
                        <a:spcAft>
                          <a:spcPts val="0"/>
                        </a:spcAft>
                      </a:pPr>
                      <a:r>
                        <a:rPr lang="en-US"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358069"/>
                  </a:ext>
                </a:extLst>
              </a:tr>
            </a:tbl>
          </a:graphicData>
        </a:graphic>
      </p:graphicFrame>
      <p:sp>
        <p:nvSpPr>
          <p:cNvPr id="5" name="TextBox 4"/>
          <p:cNvSpPr txBox="1"/>
          <p:nvPr/>
        </p:nvSpPr>
        <p:spPr>
          <a:xfrm>
            <a:off x="284383" y="606392"/>
            <a:ext cx="4485373" cy="5509200"/>
          </a:xfrm>
          <a:prstGeom prst="rect">
            <a:avLst/>
          </a:prstGeom>
          <a:noFill/>
        </p:spPr>
        <p:txBody>
          <a:bodyPr wrap="square" rtlCol="0">
            <a:spAutoFit/>
          </a:bodyPr>
          <a:lstStyle/>
          <a:p>
            <a:r>
              <a:rPr lang="en-US" sz="1600" b="1" dirty="0">
                <a:solidFill>
                  <a:srgbClr val="0070C0"/>
                </a:solidFill>
                <a:latin typeface="Times New Roman" panose="02020603050405020304" pitchFamily="18" charset="0"/>
                <a:cs typeface="Times New Roman" panose="02020603050405020304" pitchFamily="18" charset="0"/>
              </a:rPr>
              <a:t>Who is accountable for providing safety documents to the ethics?</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Sponsor/Investigator/Either</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Background: If different requirements, Investigator will need documents for the IRB in addition to the documents they will receive</a:t>
            </a:r>
          </a:p>
          <a:p>
            <a:endParaRPr lang="en-US" sz="1600" dirty="0">
              <a:latin typeface="Times New Roman" panose="02020603050405020304" pitchFamily="18" charset="0"/>
              <a:cs typeface="Times New Roman" panose="02020603050405020304" pitchFamily="18" charset="0"/>
            </a:endParaRPr>
          </a:p>
          <a:p>
            <a:r>
              <a:rPr lang="en-US" sz="1600" b="1" dirty="0">
                <a:solidFill>
                  <a:srgbClr val="0070C0"/>
                </a:solidFill>
                <a:latin typeface="Times New Roman" panose="02020603050405020304" pitchFamily="18" charset="0"/>
                <a:cs typeface="Times New Roman" panose="02020603050405020304" pitchFamily="18" charset="0"/>
              </a:rPr>
              <a:t>Do you need SUSARs?</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Yes</a:t>
            </a: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Questions to confirm subset</a:t>
            </a:r>
          </a:p>
          <a:p>
            <a:pPr marL="1200150" lvl="2"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7 Day</a:t>
            </a:r>
          </a:p>
          <a:p>
            <a:pPr marL="1200150" lvl="2"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Non Sponsor</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a:t>
            </a: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SSR becomes the default</a:t>
            </a:r>
          </a:p>
          <a:p>
            <a:endParaRPr lang="en-US" sz="1600" dirty="0">
              <a:latin typeface="Times New Roman" panose="02020603050405020304" pitchFamily="18" charset="0"/>
              <a:cs typeface="Times New Roman" panose="02020603050405020304" pitchFamily="18" charset="0"/>
            </a:endParaRPr>
          </a:p>
          <a:p>
            <a:r>
              <a:rPr lang="en-US" sz="1600" b="1" dirty="0">
                <a:solidFill>
                  <a:srgbClr val="FF0000"/>
                </a:solidFill>
                <a:latin typeface="Times New Roman" panose="02020603050405020304" pitchFamily="18" charset="0"/>
                <a:cs typeface="Times New Roman" panose="02020603050405020304" pitchFamily="18" charset="0"/>
              </a:rPr>
              <a:t>Reduced Reporting?</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Yes/No</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Background: Question posed top confirm if there was a business case to include as a country specific rule. Never implemented as it would be “fraught” with errors</a:t>
            </a:r>
          </a:p>
          <a:p>
            <a:endParaRPr lang="en-US"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6011779" y="5590987"/>
            <a:ext cx="6096000" cy="830997"/>
          </a:xfrm>
          <a:prstGeom prst="rect">
            <a:avLst/>
          </a:prstGeom>
        </p:spPr>
        <p:txBody>
          <a:bodyPr>
            <a:spAutoFit/>
          </a:bodyPr>
          <a:lstStyle/>
          <a:p>
            <a:r>
              <a:rPr lang="en-US" sz="1600" b="1" dirty="0">
                <a:solidFill>
                  <a:srgbClr val="0070C0"/>
                </a:solidFill>
                <a:latin typeface="Times New Roman" panose="02020603050405020304" pitchFamily="18" charset="0"/>
                <a:cs typeface="Times New Roman" panose="02020603050405020304" pitchFamily="18" charset="0"/>
              </a:rPr>
              <a:t>Same rules for Investigators and ethics?</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Yes/No</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Background: Simplicity to default appropriate answer options</a:t>
            </a:r>
          </a:p>
        </p:txBody>
      </p:sp>
      <p:sp>
        <p:nvSpPr>
          <p:cNvPr id="7" name="Left Brace 6"/>
          <p:cNvSpPr/>
          <p:nvPr/>
        </p:nvSpPr>
        <p:spPr>
          <a:xfrm>
            <a:off x="5406190" y="606392"/>
            <a:ext cx="240631" cy="3493970"/>
          </a:xfrm>
          <a:prstGeom prst="leftBrace">
            <a:avLst/>
          </a:prstGeom>
          <a:ln w="12700">
            <a:solidFill>
              <a:schemeClr val="bg1">
                <a:lumMod val="65000"/>
                <a:alpha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e 7"/>
          <p:cNvSpPr/>
          <p:nvPr/>
        </p:nvSpPr>
        <p:spPr>
          <a:xfrm>
            <a:off x="5526505" y="4244741"/>
            <a:ext cx="239028" cy="933651"/>
          </a:xfrm>
          <a:prstGeom prst="leftBrace">
            <a:avLst/>
          </a:prstGeom>
          <a:ln w="12700">
            <a:solidFill>
              <a:schemeClr val="bg1">
                <a:lumMod val="65000"/>
                <a:alpha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p:cNvSpPr txBox="1"/>
          <p:nvPr/>
        </p:nvSpPr>
        <p:spPr>
          <a:xfrm>
            <a:off x="5252987" y="4638828"/>
            <a:ext cx="786064" cy="215444"/>
          </a:xfrm>
          <a:prstGeom prst="rect">
            <a:avLst/>
          </a:prstGeom>
          <a:noFill/>
        </p:spPr>
        <p:txBody>
          <a:bodyPr wrap="square" rtlCol="0">
            <a:spAutoFit/>
          </a:bodyPr>
          <a:lstStyle/>
          <a:p>
            <a:r>
              <a:rPr lang="en-US" sz="800" i="1" dirty="0">
                <a:solidFill>
                  <a:srgbClr val="0070C0"/>
                </a:solidFill>
              </a:rPr>
              <a:t>IRB Only</a:t>
            </a:r>
          </a:p>
        </p:txBody>
      </p:sp>
      <p:sp>
        <p:nvSpPr>
          <p:cNvPr id="10" name="TextBox 9"/>
          <p:cNvSpPr txBox="1"/>
          <p:nvPr/>
        </p:nvSpPr>
        <p:spPr>
          <a:xfrm>
            <a:off x="4989835" y="2182923"/>
            <a:ext cx="786064" cy="338554"/>
          </a:xfrm>
          <a:prstGeom prst="rect">
            <a:avLst/>
          </a:prstGeom>
          <a:noFill/>
        </p:spPr>
        <p:txBody>
          <a:bodyPr wrap="square" rtlCol="0">
            <a:spAutoFit/>
          </a:bodyPr>
          <a:lstStyle/>
          <a:p>
            <a:r>
              <a:rPr lang="en-US" sz="800" i="1" dirty="0">
                <a:solidFill>
                  <a:srgbClr val="0070C0"/>
                </a:solidFill>
              </a:rPr>
              <a:t>Investigator and  IRB </a:t>
            </a:r>
          </a:p>
        </p:txBody>
      </p:sp>
    </p:spTree>
    <p:extLst>
      <p:ext uri="{BB962C8B-B14F-4D97-AF65-F5344CB8AC3E}">
        <p14:creationId xmlns:p14="http://schemas.microsoft.com/office/powerpoint/2010/main" val="323794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061" y="363309"/>
            <a:ext cx="8640063" cy="424732"/>
          </a:xfrm>
        </p:spPr>
        <p:txBody>
          <a:bodyPr/>
          <a:lstStyle/>
          <a:p>
            <a:r>
              <a:rPr lang="en-US" dirty="0"/>
              <a:t>Quality Oversight of the CAR</a:t>
            </a:r>
          </a:p>
        </p:txBody>
      </p:sp>
      <p:sp>
        <p:nvSpPr>
          <p:cNvPr id="3" name="Rectangle 2"/>
          <p:cNvSpPr/>
          <p:nvPr/>
        </p:nvSpPr>
        <p:spPr>
          <a:xfrm>
            <a:off x="420303" y="1069546"/>
            <a:ext cx="10590998" cy="5078313"/>
          </a:xfrm>
          <a:prstGeom prst="rect">
            <a:avLst/>
          </a:prstGeom>
        </p:spPr>
        <p:txBody>
          <a:bodyPr wrap="square">
            <a:spAutoFit/>
          </a:bodyPr>
          <a:lstStyle/>
          <a:p>
            <a:r>
              <a:rPr lang="en-US" b="1" dirty="0">
                <a:solidFill>
                  <a:srgbClr val="0070C0"/>
                </a:solidFill>
                <a:latin typeface="Times New Roman" panose="02020603050405020304" pitchFamily="18" charset="0"/>
                <a:cs typeface="Times New Roman" panose="02020603050405020304" pitchFamily="18" charset="0"/>
              </a:rPr>
              <a:t>CAR Oversight SOP in development </a:t>
            </a:r>
          </a:p>
          <a:p>
            <a:r>
              <a:rPr lang="en-US" dirty="0">
                <a:latin typeface="Times New Roman" panose="02020603050405020304" pitchFamily="18" charset="0"/>
                <a:cs typeface="Times New Roman" panose="02020603050405020304" pitchFamily="18" charset="0"/>
              </a:rPr>
              <a:t>The purpose of the SOP is to describe the process for managing the “factory settings” of the Country Alerting Rules defined and used in SafetyPortal. This procedure is inclusive of the following processes:</a:t>
            </a:r>
          </a:p>
          <a:p>
            <a:pPr marL="742950" lvl="1" indent="-285750" fontAlgn="base">
              <a:buFont typeface="Arial" panose="020B0604020202020204" pitchFamily="34" charset="0"/>
              <a:buChar char="•"/>
            </a:pPr>
            <a:r>
              <a:rPr lang="en-US" dirty="0">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Confirming the document and country characteristics used in the CAR so that they will continue to meet regulatory expectations for safety reporting to Investigator’s and Ethics committees.</a:t>
            </a:r>
          </a:p>
          <a:p>
            <a:pPr marL="742950" lvl="1" indent="-285750" fontAlgn="base">
              <a:buFont typeface="Arial" panose="020B0604020202020204" pitchFamily="34" charset="0"/>
              <a:buChar char="•"/>
            </a:pPr>
            <a:r>
              <a:rPr lang="en-US" dirty="0">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Updating the “Factory settings” for new and existing clients of SafetyPortal</a:t>
            </a:r>
          </a:p>
          <a:p>
            <a:pPr marL="742950" lvl="1" indent="-285750" fontAlgn="base">
              <a:buFont typeface="Arial" panose="020B0604020202020204" pitchFamily="34" charset="0"/>
              <a:buChar char="•"/>
            </a:pPr>
            <a:r>
              <a:rPr lang="en-US" dirty="0">
                <a:effectLst>
                  <a:glow>
                    <a:srgbClr val="000000"/>
                  </a:glow>
                  <a:outerShdw sx="0" sy="0">
                    <a:srgbClr val="000000"/>
                  </a:outerShdw>
                  <a:reflection stA="0" endPos="0" fadeDir="0" sx="0" sy="0"/>
                </a:effectLst>
                <a:latin typeface="Times New Roman" panose="02020603050405020304" pitchFamily="18" charset="0"/>
                <a:cs typeface="Times New Roman" panose="02020603050405020304" pitchFamily="18" charset="0"/>
              </a:rPr>
              <a:t>Communicating updates and changes to SafetyPortal Clients and internal WCG stakeholders </a:t>
            </a:r>
          </a:p>
          <a:p>
            <a:r>
              <a:rPr lang="en-US" dirty="0">
                <a:latin typeface="Times New Roman" panose="02020603050405020304" pitchFamily="18" charset="0"/>
                <a:cs typeface="Times New Roman" panose="02020603050405020304" pitchFamily="18" charset="0"/>
              </a:rPr>
              <a:t>This procedure occurs on a minimum of an annual basis and outcomes are published internally within WCG.</a:t>
            </a:r>
          </a:p>
          <a:p>
            <a:endParaRPr lang="en-US" dirty="0">
              <a:latin typeface="Times New Roman" panose="02020603050405020304" pitchFamily="18" charset="0"/>
              <a:cs typeface="Times New Roman" panose="02020603050405020304" pitchFamily="18" charset="0"/>
            </a:endParaRPr>
          </a:p>
          <a:p>
            <a:r>
              <a:rPr lang="en-US" b="1" dirty="0">
                <a:solidFill>
                  <a:srgbClr val="0070C0"/>
                </a:solidFill>
                <a:latin typeface="Times New Roman" panose="02020603050405020304" pitchFamily="18" charset="0"/>
                <a:cs typeface="Times New Roman" panose="02020603050405020304" pitchFamily="18" charset="0"/>
              </a:rPr>
              <a:t>Annual Review in progress – lesson learned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to version control the CAR used in SafetyPortal</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Where is CAR referenced</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IDL, xx,xx</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to maintain the inventory of the CARs used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 controlled list of version used in SafetyPortal</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Formal request and handoff of CAR export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to come!!!</a:t>
            </a:r>
          </a:p>
          <a:p>
            <a:endParaRPr lang="en-US" dirty="0">
              <a:latin typeface="Times New Roman" panose="02020603050405020304" pitchFamily="18" charset="0"/>
              <a:cs typeface="Times New Roman" panose="02020603050405020304" pitchFamily="18" charset="0"/>
            </a:endParaRPr>
          </a:p>
        </p:txBody>
      </p:sp>
      <p:pic>
        <p:nvPicPr>
          <p:cNvPr id="4" name="Picture 3" descr="Farolillos Chinos. El Blog: Desafiad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832" y="3712710"/>
            <a:ext cx="2639728" cy="2435149"/>
          </a:xfrm>
          <a:prstGeom prst="rect">
            <a:avLst/>
          </a:prstGeom>
        </p:spPr>
      </p:pic>
    </p:spTree>
    <p:extLst>
      <p:ext uri="{BB962C8B-B14F-4D97-AF65-F5344CB8AC3E}">
        <p14:creationId xmlns:p14="http://schemas.microsoft.com/office/powerpoint/2010/main" val="174863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73" y="562753"/>
            <a:ext cx="8640063" cy="424732"/>
          </a:xfrm>
        </p:spPr>
        <p:txBody>
          <a:bodyPr/>
          <a:lstStyle/>
          <a:p>
            <a:r>
              <a:rPr lang="en-US" dirty="0"/>
              <a:t>Safety In the Clinical Trial Process</a:t>
            </a:r>
          </a:p>
        </p:txBody>
      </p:sp>
      <p:pic>
        <p:nvPicPr>
          <p:cNvPr id="3" name="Picture 2"/>
          <p:cNvPicPr>
            <a:picLocks noChangeAspect="1"/>
          </p:cNvPicPr>
          <p:nvPr/>
        </p:nvPicPr>
        <p:blipFill>
          <a:blip r:embed="rId3"/>
          <a:stretch>
            <a:fillRect/>
          </a:stretch>
        </p:blipFill>
        <p:spPr>
          <a:xfrm>
            <a:off x="604394" y="2163635"/>
            <a:ext cx="8093039" cy="3895594"/>
          </a:xfrm>
          <a:prstGeom prst="rect">
            <a:avLst/>
          </a:prstGeom>
        </p:spPr>
      </p:pic>
      <p:sp>
        <p:nvSpPr>
          <p:cNvPr id="4" name="TextBox 3"/>
          <p:cNvSpPr txBox="1"/>
          <p:nvPr/>
        </p:nvSpPr>
        <p:spPr>
          <a:xfrm>
            <a:off x="434273" y="1350335"/>
            <a:ext cx="11272174" cy="923330"/>
          </a:xfrm>
          <a:prstGeom prst="rect">
            <a:avLst/>
          </a:prstGeom>
          <a:noFill/>
        </p:spPr>
        <p:txBody>
          <a:bodyPr wrap="square" rtlCol="0">
            <a:spAutoFit/>
          </a:bodyPr>
          <a:lstStyle/>
          <a:p>
            <a:r>
              <a:rPr lang="en-US" i="1" dirty="0">
                <a:solidFill>
                  <a:srgbClr val="0070C0"/>
                </a:solidFill>
              </a:rPr>
              <a:t>Safety Management is a process that starts prior to a clinical trial commencing and continues throughout its lifecycle and beyond</a:t>
            </a:r>
          </a:p>
          <a:p>
            <a:r>
              <a:rPr lang="en-US" dirty="0"/>
              <a:t>.</a:t>
            </a:r>
          </a:p>
        </p:txBody>
      </p:sp>
    </p:spTree>
    <p:extLst>
      <p:ext uri="{BB962C8B-B14F-4D97-AF65-F5344CB8AC3E}">
        <p14:creationId xmlns:p14="http://schemas.microsoft.com/office/powerpoint/2010/main" val="65552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04" y="307296"/>
            <a:ext cx="8640063" cy="701731"/>
          </a:xfrm>
        </p:spPr>
        <p:txBody>
          <a:bodyPr/>
          <a:lstStyle/>
          <a:p>
            <a:r>
              <a:rPr lang="en-US" dirty="0"/>
              <a:t>End to End Safety Management</a:t>
            </a:r>
            <a:br>
              <a:rPr lang="en-US" dirty="0"/>
            </a:br>
            <a:r>
              <a:rPr lang="en-US" sz="2000" b="0" i="1" dirty="0"/>
              <a:t>An Overview</a:t>
            </a:r>
          </a:p>
        </p:txBody>
      </p:sp>
      <p:pic>
        <p:nvPicPr>
          <p:cNvPr id="5" name="Picture 5" descr="C:\Program Files (x86)\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0699" y="3325236"/>
            <a:ext cx="996752" cy="1017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45684" y="3409596"/>
            <a:ext cx="447558" cy="246221"/>
          </a:xfrm>
          <a:prstGeom prst="rect">
            <a:avLst/>
          </a:prstGeom>
          <a:noFill/>
        </p:spPr>
        <p:txBody>
          <a:bodyPr wrap="none" rtlCol="0">
            <a:spAutoFit/>
          </a:bodyPr>
          <a:lstStyle/>
          <a:p>
            <a:pPr defTabSz="1219170"/>
            <a:r>
              <a:rPr lang="en-US" sz="1000" b="1" kern="0" dirty="0">
                <a:solidFill>
                  <a:srgbClr val="FF0000"/>
                </a:solidFill>
                <a:latin typeface="Arial"/>
                <a:cs typeface="Arial"/>
                <a:sym typeface="Arial"/>
              </a:rPr>
              <a:t>SAE</a:t>
            </a:r>
          </a:p>
        </p:txBody>
      </p:sp>
      <p:pic>
        <p:nvPicPr>
          <p:cNvPr id="13" name="Picture 2" descr="C:\Program Files (x86)\Microsoft Office\MEDIA\CAGCAT10\j0240719.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0398" y="2851419"/>
            <a:ext cx="487008" cy="7643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Program Files (x86)\Microsoft Office\MEDIA\CAGCAT10\j0300840.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93318" y="2269417"/>
            <a:ext cx="740801" cy="623989"/>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14"/>
          <p:cNvSpPr/>
          <p:nvPr/>
        </p:nvSpPr>
        <p:spPr>
          <a:xfrm>
            <a:off x="1481634" y="2129080"/>
            <a:ext cx="2464121" cy="1561174"/>
          </a:xfrm>
          <a:prstGeom prst="stripedRightArrow">
            <a:avLst/>
          </a:prstGeom>
          <a:solidFill>
            <a:srgbClr val="0070C0"/>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Collection</a:t>
            </a:r>
          </a:p>
        </p:txBody>
      </p:sp>
      <p:sp>
        <p:nvSpPr>
          <p:cNvPr id="16" name="Striped Right Arrow 15"/>
          <p:cNvSpPr/>
          <p:nvPr/>
        </p:nvSpPr>
        <p:spPr>
          <a:xfrm>
            <a:off x="7346356" y="2277807"/>
            <a:ext cx="2464121" cy="1561174"/>
          </a:xfrm>
          <a:prstGeom prst="stripedRightArrow">
            <a:avLst/>
          </a:prstGeom>
          <a:solidFill>
            <a:srgbClr val="0070C0"/>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Safety Reporting</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0644" y="3436174"/>
            <a:ext cx="1553166" cy="906621"/>
          </a:xfrm>
          <a:prstGeom prst="rect">
            <a:avLst/>
          </a:prstGeom>
        </p:spPr>
      </p:pic>
      <p:pic>
        <p:nvPicPr>
          <p:cNvPr id="18" name="Picture 17" descr="File:Factory icon blue.svg - Wikimedia Commons"/>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775884" y="1664660"/>
            <a:ext cx="2020235" cy="1882938"/>
          </a:xfrm>
          <a:prstGeom prst="rect">
            <a:avLst/>
          </a:prstGeom>
          <a:noFill/>
        </p:spPr>
      </p:pic>
      <p:sp>
        <p:nvSpPr>
          <p:cNvPr id="24" name="Round Single Corner Rectangle 23"/>
          <p:cNvSpPr/>
          <p:nvPr/>
        </p:nvSpPr>
        <p:spPr>
          <a:xfrm>
            <a:off x="691116" y="1522004"/>
            <a:ext cx="3625703" cy="2986201"/>
          </a:xfrm>
          <a:prstGeom prst="round1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25" name="Round Single Corner Rectangle 24"/>
          <p:cNvSpPr/>
          <p:nvPr/>
        </p:nvSpPr>
        <p:spPr>
          <a:xfrm>
            <a:off x="7230139" y="1522004"/>
            <a:ext cx="3381153" cy="2986201"/>
          </a:xfrm>
          <a:prstGeom prst="round1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26" name="TextBox 25"/>
          <p:cNvSpPr txBox="1"/>
          <p:nvPr/>
        </p:nvSpPr>
        <p:spPr>
          <a:xfrm>
            <a:off x="577958" y="4528051"/>
            <a:ext cx="3707783" cy="2523768"/>
          </a:xfrm>
          <a:prstGeom prst="rect">
            <a:avLst/>
          </a:prstGeom>
          <a:noFill/>
        </p:spPr>
        <p:txBody>
          <a:bodyPr wrap="square" rtlCol="0">
            <a:spAutoFit/>
          </a:bodyPr>
          <a:lstStyle/>
          <a:p>
            <a:r>
              <a:rPr lang="en-US" sz="1400" b="1" u="sng" dirty="0">
                <a:solidFill>
                  <a:srgbClr val="0070C0"/>
                </a:solidFill>
              </a:rPr>
              <a:t>Considerations</a:t>
            </a:r>
          </a:p>
          <a:p>
            <a:pPr marL="285750" indent="-285750">
              <a:buFont typeface="Wingdings" panose="05000000000000000000" pitchFamily="2" charset="2"/>
              <a:buChar char="ü"/>
            </a:pPr>
            <a:r>
              <a:rPr lang="en-US" sz="1400" dirty="0"/>
              <a:t>Regulatory Requirements</a:t>
            </a:r>
          </a:p>
          <a:p>
            <a:pPr marL="285750" indent="-285750">
              <a:buFont typeface="Wingdings" panose="05000000000000000000" pitchFamily="2" charset="2"/>
              <a:buChar char="ü"/>
            </a:pPr>
            <a:r>
              <a:rPr lang="en-US" sz="1400" dirty="0"/>
              <a:t>GCP</a:t>
            </a:r>
          </a:p>
          <a:p>
            <a:pPr marL="285750" indent="-285750">
              <a:buFont typeface="Wingdings" panose="05000000000000000000" pitchFamily="2" charset="2"/>
              <a:buChar char="ü"/>
            </a:pPr>
            <a:r>
              <a:rPr lang="en-US" sz="1400" dirty="0"/>
              <a:t>Clinical Trial protocols</a:t>
            </a:r>
          </a:p>
          <a:p>
            <a:pPr marL="285750" indent="-285750">
              <a:buFont typeface="Wingdings" panose="05000000000000000000" pitchFamily="2" charset="2"/>
              <a:buChar char="ü"/>
            </a:pPr>
            <a:r>
              <a:rPr lang="en-US" sz="1400" dirty="0"/>
              <a:t>Data Collection Processes</a:t>
            </a:r>
          </a:p>
          <a:p>
            <a:pPr marL="285750" indent="-285750">
              <a:buFont typeface="Wingdings" panose="05000000000000000000" pitchFamily="2" charset="2"/>
              <a:buChar char="ü"/>
            </a:pPr>
            <a:r>
              <a:rPr lang="en-US" sz="1400" dirty="0"/>
              <a:t>Data Collection Systems</a:t>
            </a:r>
          </a:p>
          <a:p>
            <a:pPr marL="285750" indent="-285750">
              <a:buFont typeface="Wingdings" panose="05000000000000000000" pitchFamily="2" charset="2"/>
              <a:buChar char="ü"/>
            </a:pPr>
            <a:r>
              <a:rPr lang="en-US" sz="1400" dirty="0"/>
              <a:t>Timelines</a:t>
            </a:r>
          </a:p>
          <a:p>
            <a:pPr marL="285750" indent="-285750">
              <a:buFont typeface="Wingdings" panose="05000000000000000000" pitchFamily="2" charset="2"/>
              <a:buChar char="ü"/>
            </a:pPr>
            <a:r>
              <a:rPr lang="en-US" sz="1400" dirty="0"/>
              <a:t>AEs vs SAEs</a:t>
            </a:r>
          </a:p>
          <a:p>
            <a:pPr marL="285750" indent="-285750">
              <a:buFont typeface="Wingdings" panose="05000000000000000000" pitchFamily="2" charset="2"/>
              <a:buChar char="ü"/>
            </a:pPr>
            <a:r>
              <a:rPr lang="en-US" sz="1400" dirty="0"/>
              <a:t>Training</a:t>
            </a:r>
          </a:p>
          <a:p>
            <a:pPr marL="285750" indent="-285750">
              <a:buFont typeface="Wingdings" panose="05000000000000000000" pitchFamily="2" charset="2"/>
              <a:buChar char="ü"/>
            </a:pPr>
            <a:r>
              <a:rPr lang="en-US" sz="1400" dirty="0"/>
              <a:t>Investigator Responsibilities</a:t>
            </a:r>
          </a:p>
          <a:p>
            <a:endParaRPr lang="en-US" dirty="0"/>
          </a:p>
        </p:txBody>
      </p:sp>
      <p:sp>
        <p:nvSpPr>
          <p:cNvPr id="27" name="TextBox 26"/>
          <p:cNvSpPr txBox="1"/>
          <p:nvPr/>
        </p:nvSpPr>
        <p:spPr>
          <a:xfrm>
            <a:off x="7230138" y="4505367"/>
            <a:ext cx="3381153" cy="2092881"/>
          </a:xfrm>
          <a:prstGeom prst="rect">
            <a:avLst/>
          </a:prstGeom>
          <a:noFill/>
        </p:spPr>
        <p:txBody>
          <a:bodyPr wrap="square" rtlCol="0">
            <a:spAutoFit/>
          </a:bodyPr>
          <a:lstStyle/>
          <a:p>
            <a:r>
              <a:rPr lang="en-US" sz="1400" u="sng" dirty="0">
                <a:ln w="0"/>
                <a:solidFill>
                  <a:schemeClr val="accent1"/>
                </a:solidFill>
                <a:effectLst>
                  <a:outerShdw blurRad="38100" dist="25400" dir="5400000" algn="ctr" rotWithShape="0">
                    <a:srgbClr val="6E747A">
                      <a:alpha val="43000"/>
                    </a:srgbClr>
                  </a:outerShdw>
                </a:effectLst>
              </a:rPr>
              <a:t>Considerations</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Regulatory Requirements</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Document Formats and standards</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Aggregate vs Individual case reporting</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Marketing status</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Annual Updates</a:t>
            </a:r>
          </a:p>
          <a:p>
            <a:pPr marL="285750" indent="-285750">
              <a:buFont typeface="Wingdings" panose="05000000000000000000" pitchFamily="2" charset="2"/>
              <a:buChar char="ü"/>
            </a:pPr>
            <a:r>
              <a:rPr lang="en-US" sz="1400" dirty="0">
                <a:ln w="0"/>
                <a:solidFill>
                  <a:schemeClr val="accent1"/>
                </a:solidFill>
                <a:effectLst>
                  <a:outerShdw blurRad="38100" dist="25400" dir="5400000" algn="ctr" rotWithShape="0">
                    <a:srgbClr val="6E747A">
                      <a:alpha val="43000"/>
                    </a:srgbClr>
                  </a:outerShdw>
                </a:effectLst>
              </a:rPr>
              <a:t>Expedited vs Non-Expedited</a:t>
            </a:r>
          </a:p>
          <a:p>
            <a:endParaRPr lang="en-US"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4659020" y="3690254"/>
            <a:ext cx="2489093" cy="2739211"/>
          </a:xfrm>
          <a:prstGeom prst="rect">
            <a:avLst/>
          </a:prstGeom>
          <a:noFill/>
        </p:spPr>
        <p:txBody>
          <a:bodyPr wrap="square" rtlCol="0">
            <a:spAutoFit/>
          </a:bodyPr>
          <a:lstStyle/>
          <a:p>
            <a:r>
              <a:rPr lang="en-US" sz="1400" b="1" u="sng" dirty="0">
                <a:solidFill>
                  <a:srgbClr val="0070C0"/>
                </a:solidFill>
              </a:rPr>
              <a:t>Accountabilities</a:t>
            </a:r>
          </a:p>
          <a:p>
            <a:pPr marL="285750" indent="-285750">
              <a:buFont typeface="Wingdings" panose="05000000000000000000" pitchFamily="2" charset="2"/>
              <a:buChar char="ü"/>
            </a:pPr>
            <a:r>
              <a:rPr lang="en-US" sz="1400" dirty="0"/>
              <a:t>Medical Review</a:t>
            </a:r>
          </a:p>
          <a:p>
            <a:pPr marL="285750" indent="-285750">
              <a:buFont typeface="Wingdings" panose="05000000000000000000" pitchFamily="2" charset="2"/>
              <a:buChar char="ü"/>
            </a:pPr>
            <a:r>
              <a:rPr lang="en-US" sz="1400" dirty="0"/>
              <a:t>Analysis and trends</a:t>
            </a:r>
          </a:p>
          <a:p>
            <a:pPr marL="285750" indent="-285750">
              <a:buFont typeface="Wingdings" panose="05000000000000000000" pitchFamily="2" charset="2"/>
              <a:buChar char="ü"/>
            </a:pPr>
            <a:r>
              <a:rPr lang="en-US" sz="1400" dirty="0"/>
              <a:t>Risk benefit profile</a:t>
            </a:r>
          </a:p>
          <a:p>
            <a:pPr marL="285750" indent="-285750">
              <a:buFont typeface="Wingdings" panose="05000000000000000000" pitchFamily="2" charset="2"/>
              <a:buChar char="ü"/>
            </a:pPr>
            <a:r>
              <a:rPr lang="en-US" sz="1400" dirty="0"/>
              <a:t>Reference Safety Information</a:t>
            </a:r>
          </a:p>
          <a:p>
            <a:pPr marL="285750" indent="-285750">
              <a:buFont typeface="Wingdings" panose="05000000000000000000" pitchFamily="2" charset="2"/>
              <a:buChar char="ü"/>
            </a:pPr>
            <a:r>
              <a:rPr lang="en-US" sz="1400" dirty="0"/>
              <a:t>Safety Database</a:t>
            </a:r>
          </a:p>
          <a:p>
            <a:pPr marL="285750" indent="-285750">
              <a:buFont typeface="Wingdings" panose="05000000000000000000" pitchFamily="2" charset="2"/>
              <a:buChar char="ü"/>
            </a:pPr>
            <a:r>
              <a:rPr lang="en-US" sz="1400" dirty="0"/>
              <a:t>Spontaneous reports</a:t>
            </a:r>
          </a:p>
          <a:p>
            <a:pPr marL="285750" indent="-285750">
              <a:buFont typeface="Wingdings" panose="05000000000000000000" pitchFamily="2" charset="2"/>
              <a:buChar char="ü"/>
            </a:pPr>
            <a:r>
              <a:rPr lang="en-US" sz="1400" dirty="0"/>
              <a:t>Monitoring and literature searches</a:t>
            </a:r>
          </a:p>
          <a:p>
            <a:pPr marL="285750" indent="-285750">
              <a:buFont typeface="Wingdings" panose="05000000000000000000" pitchFamily="2" charset="2"/>
              <a:buChar char="ü"/>
            </a:pPr>
            <a:r>
              <a:rPr lang="en-US" sz="1400" dirty="0"/>
              <a:t>…..</a:t>
            </a:r>
          </a:p>
          <a:p>
            <a:endParaRPr lang="en-US" dirty="0"/>
          </a:p>
        </p:txBody>
      </p:sp>
      <p:pic>
        <p:nvPicPr>
          <p:cNvPr id="29" name="Picture 28" descr="Putting the 'I' into discharge planning - Evidently Cochra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3051" y="3136496"/>
            <a:ext cx="678896" cy="452144"/>
          </a:xfrm>
          <a:prstGeom prst="rect">
            <a:avLst/>
          </a:prstGeom>
        </p:spPr>
      </p:pic>
      <p:pic>
        <p:nvPicPr>
          <p:cNvPr id="3" name="Picture 2"/>
          <p:cNvPicPr>
            <a:picLocks noChangeAspect="1"/>
          </p:cNvPicPr>
          <p:nvPr/>
        </p:nvPicPr>
        <p:blipFill>
          <a:blip r:embed="rId10"/>
          <a:stretch>
            <a:fillRect/>
          </a:stretch>
        </p:blipFill>
        <p:spPr>
          <a:xfrm>
            <a:off x="9615652" y="3746581"/>
            <a:ext cx="1908181" cy="491617"/>
          </a:xfrm>
          <a:prstGeom prst="rect">
            <a:avLst/>
          </a:prstGeom>
        </p:spPr>
      </p:pic>
      <p:sp>
        <p:nvSpPr>
          <p:cNvPr id="4" name="Rectangle 3"/>
          <p:cNvSpPr/>
          <p:nvPr/>
        </p:nvSpPr>
        <p:spPr>
          <a:xfrm>
            <a:off x="3619416" y="3889484"/>
            <a:ext cx="877163"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SPEED</a:t>
            </a:r>
          </a:p>
        </p:txBody>
      </p:sp>
      <p:sp>
        <p:nvSpPr>
          <p:cNvPr id="7" name="Rounded Rectangle 6"/>
          <p:cNvSpPr/>
          <p:nvPr/>
        </p:nvSpPr>
        <p:spPr>
          <a:xfrm>
            <a:off x="4659020" y="1522004"/>
            <a:ext cx="2319296" cy="4744042"/>
          </a:xfrm>
          <a:prstGeom prst="roundRect">
            <a:avLst/>
          </a:prstGeom>
          <a:noFill/>
          <a:ln cmpd="sng">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8" name="Rectangle 7"/>
          <p:cNvSpPr/>
          <p:nvPr/>
        </p:nvSpPr>
        <p:spPr>
          <a:xfrm>
            <a:off x="5237850" y="1522004"/>
            <a:ext cx="1524776"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Sponsor</a:t>
            </a:r>
          </a:p>
        </p:txBody>
      </p:sp>
    </p:spTree>
    <p:extLst>
      <p:ext uri="{BB962C8B-B14F-4D97-AF65-F5344CB8AC3E}">
        <p14:creationId xmlns:p14="http://schemas.microsoft.com/office/powerpoint/2010/main" val="2851641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Serious Adverse Events (or Serious ADR)</a:t>
            </a:r>
          </a:p>
        </p:txBody>
      </p:sp>
      <p:sp>
        <p:nvSpPr>
          <p:cNvPr id="3" name="Rectangle 2"/>
          <p:cNvSpPr/>
          <p:nvPr/>
        </p:nvSpPr>
        <p:spPr>
          <a:xfrm>
            <a:off x="411246" y="1036610"/>
            <a:ext cx="8849444" cy="1846659"/>
          </a:xfrm>
          <a:prstGeom prst="rect">
            <a:avLst/>
          </a:prstGeom>
        </p:spPr>
        <p:txBody>
          <a:bodyPr wrap="square">
            <a:spAutoFit/>
          </a:bodyPr>
          <a:lstStyle/>
          <a:p>
            <a:r>
              <a:rPr lang="en-US" b="1" i="1" dirty="0">
                <a:solidFill>
                  <a:srgbClr val="0070C0"/>
                </a:solidFill>
                <a:latin typeface="Times New Roman" panose="02020603050405020304" pitchFamily="18" charset="0"/>
              </a:rPr>
              <a:t>SAE definition is a global standard</a:t>
            </a:r>
          </a:p>
          <a:p>
            <a:pPr marL="285750" indent="-285750">
              <a:buFont typeface="Arial" panose="020B0604020202020204" pitchFamily="34" charset="0"/>
              <a:buChar char="•"/>
            </a:pPr>
            <a:r>
              <a:rPr lang="en-US" sz="1600" dirty="0">
                <a:solidFill>
                  <a:srgbClr val="000000"/>
                </a:solidFill>
                <a:latin typeface="Times New Roman" panose="02020603050405020304" pitchFamily="18" charset="0"/>
              </a:rPr>
              <a:t>Any untoward medical occurrence that at any dose: </a:t>
            </a:r>
          </a:p>
          <a:p>
            <a:pPr marL="742950" lvl="1" indent="-285750">
              <a:buFont typeface="Wingdings" panose="05000000000000000000" pitchFamily="2" charset="2"/>
              <a:buChar char="q"/>
            </a:pPr>
            <a:r>
              <a:rPr lang="en-US" sz="1600" dirty="0">
                <a:solidFill>
                  <a:srgbClr val="000000"/>
                </a:solidFill>
                <a:latin typeface="Times New Roman" panose="02020603050405020304" pitchFamily="18" charset="0"/>
              </a:rPr>
              <a:t>results in death </a:t>
            </a:r>
          </a:p>
          <a:p>
            <a:pPr marL="742950" lvl="1" indent="-285750">
              <a:buFont typeface="Wingdings" panose="05000000000000000000" pitchFamily="2" charset="2"/>
              <a:buChar char="q"/>
            </a:pPr>
            <a:r>
              <a:rPr lang="en-US" sz="1600" dirty="0">
                <a:solidFill>
                  <a:srgbClr val="000000"/>
                </a:solidFill>
                <a:latin typeface="Times New Roman" panose="02020603050405020304" pitchFamily="18" charset="0"/>
              </a:rPr>
              <a:t>is life-threatening </a:t>
            </a:r>
          </a:p>
          <a:p>
            <a:pPr marL="742950" lvl="1" indent="-285750">
              <a:buFont typeface="Wingdings" panose="05000000000000000000" pitchFamily="2" charset="2"/>
              <a:buChar char="q"/>
            </a:pPr>
            <a:r>
              <a:rPr lang="en-US" sz="1600" dirty="0">
                <a:solidFill>
                  <a:srgbClr val="000000"/>
                </a:solidFill>
                <a:latin typeface="Times New Roman" panose="02020603050405020304" pitchFamily="18" charset="0"/>
              </a:rPr>
              <a:t>requires inpatient hospitalization or prolongation of existing hospitalization </a:t>
            </a:r>
          </a:p>
          <a:p>
            <a:pPr marL="742950" lvl="1" indent="-285750">
              <a:buFont typeface="Wingdings" panose="05000000000000000000" pitchFamily="2" charset="2"/>
              <a:buChar char="q"/>
            </a:pPr>
            <a:r>
              <a:rPr lang="en-US" sz="1600" dirty="0">
                <a:solidFill>
                  <a:srgbClr val="000000"/>
                </a:solidFill>
                <a:latin typeface="Times New Roman" panose="02020603050405020304" pitchFamily="18" charset="0"/>
              </a:rPr>
              <a:t>results in persistent or significant disability/incapacity </a:t>
            </a:r>
          </a:p>
          <a:p>
            <a:pPr marL="742950" lvl="1" indent="-285750">
              <a:buFont typeface="Wingdings" panose="05000000000000000000" pitchFamily="2" charset="2"/>
              <a:buChar char="q"/>
            </a:pPr>
            <a:r>
              <a:rPr lang="en-US" sz="1600" dirty="0">
                <a:solidFill>
                  <a:srgbClr val="000000"/>
                </a:solidFill>
                <a:latin typeface="Times New Roman" panose="02020603050405020304" pitchFamily="18" charset="0"/>
              </a:rPr>
              <a:t>is a congenital anomaly/birth defect </a:t>
            </a:r>
            <a:endParaRPr lang="en-US" sz="1600" dirty="0"/>
          </a:p>
        </p:txBody>
      </p:sp>
      <p:sp>
        <p:nvSpPr>
          <p:cNvPr id="4" name="Rectangle 3"/>
          <p:cNvSpPr/>
          <p:nvPr/>
        </p:nvSpPr>
        <p:spPr>
          <a:xfrm>
            <a:off x="342683" y="5883788"/>
            <a:ext cx="10071234" cy="584775"/>
          </a:xfrm>
          <a:prstGeom prst="rect">
            <a:avLst/>
          </a:prstGeom>
        </p:spPr>
        <p:txBody>
          <a:bodyPr wrap="square">
            <a:spAutoFit/>
          </a:bodyPr>
          <a:lstStyle/>
          <a:p>
            <a:r>
              <a:rPr lang="en-US" i="1" dirty="0">
                <a:solidFill>
                  <a:schemeClr val="accent1"/>
                </a:solidFill>
              </a:rPr>
              <a:t>See ICG GCP (E6)</a:t>
            </a:r>
          </a:p>
          <a:p>
            <a:r>
              <a:rPr lang="en-US" sz="1400" i="1" dirty="0">
                <a:solidFill>
                  <a:schemeClr val="accent1"/>
                </a:solidFill>
              </a:rPr>
              <a:t>https://www.ich.org/fileadmin/Public_Web_Site/ICH_Products/Guidelines/Efficacy/E6/E6_R2__Step_4_2016_1109.pdf</a:t>
            </a:r>
          </a:p>
        </p:txBody>
      </p:sp>
      <p:sp>
        <p:nvSpPr>
          <p:cNvPr id="5" name="TextBox 4"/>
          <p:cNvSpPr txBox="1"/>
          <p:nvPr/>
        </p:nvSpPr>
        <p:spPr>
          <a:xfrm>
            <a:off x="2395221" y="3208840"/>
            <a:ext cx="5660524" cy="369332"/>
          </a:xfrm>
          <a:prstGeom prst="rect">
            <a:avLst/>
          </a:prstGeom>
          <a:noFill/>
        </p:spPr>
        <p:txBody>
          <a:bodyPr wrap="none" rtlCol="0">
            <a:spAutoFit/>
          </a:bodyPr>
          <a:lstStyle/>
          <a:p>
            <a:r>
              <a:rPr lang="en-US" dirty="0"/>
              <a:t>Investigator must report within 24 hours of </a:t>
            </a:r>
            <a:r>
              <a:rPr lang="en-US" u="sng" dirty="0"/>
              <a:t>awareness</a:t>
            </a:r>
          </a:p>
        </p:txBody>
      </p:sp>
      <p:sp>
        <p:nvSpPr>
          <p:cNvPr id="6" name="TextBox 5"/>
          <p:cNvSpPr txBox="1"/>
          <p:nvPr/>
        </p:nvSpPr>
        <p:spPr>
          <a:xfrm>
            <a:off x="2395221" y="3695397"/>
            <a:ext cx="9174345" cy="3139321"/>
          </a:xfrm>
          <a:prstGeom prst="rect">
            <a:avLst/>
          </a:prstGeom>
          <a:noFill/>
        </p:spPr>
        <p:txBody>
          <a:bodyPr wrap="square" rtlCol="0">
            <a:spAutoFit/>
          </a:bodyPr>
          <a:lstStyle/>
          <a:p>
            <a:r>
              <a:rPr lang="en-US" dirty="0"/>
              <a:t>Sponsor reporting clock starts when an SAE is received with the </a:t>
            </a:r>
            <a:r>
              <a:rPr lang="en-US" u="sng" dirty="0"/>
              <a:t>4 valid elements</a:t>
            </a:r>
            <a:r>
              <a:rPr lang="en-US" dirty="0"/>
              <a:t>:</a:t>
            </a:r>
          </a:p>
          <a:p>
            <a:pPr marL="742950" lvl="1" indent="-285750">
              <a:buFont typeface="Wingdings" panose="05000000000000000000" pitchFamily="2" charset="2"/>
              <a:buChar char="q"/>
            </a:pPr>
            <a:r>
              <a:rPr lang="en-US" dirty="0"/>
              <a:t>Identifiable patient</a:t>
            </a:r>
          </a:p>
          <a:p>
            <a:pPr marL="742950" lvl="1" indent="-285750">
              <a:buFont typeface="Wingdings" panose="05000000000000000000" pitchFamily="2" charset="2"/>
              <a:buChar char="q"/>
            </a:pPr>
            <a:r>
              <a:rPr lang="en-US" dirty="0"/>
              <a:t>Drug</a:t>
            </a:r>
          </a:p>
          <a:p>
            <a:pPr marL="742950" lvl="1" indent="-285750">
              <a:buFont typeface="Wingdings" panose="05000000000000000000" pitchFamily="2" charset="2"/>
              <a:buChar char="q"/>
            </a:pPr>
            <a:r>
              <a:rPr lang="en-US" dirty="0"/>
              <a:t>Event</a:t>
            </a:r>
          </a:p>
          <a:p>
            <a:pPr marL="742950" lvl="1" indent="-285750">
              <a:buFont typeface="Wingdings" panose="05000000000000000000" pitchFamily="2" charset="2"/>
              <a:buChar char="q"/>
            </a:pPr>
            <a:r>
              <a:rPr lang="en-US" dirty="0"/>
              <a:t>Reporter</a:t>
            </a:r>
          </a:p>
          <a:p>
            <a:r>
              <a:rPr lang="en-US" dirty="0">
                <a:solidFill>
                  <a:srgbClr val="0070C0"/>
                </a:solidFill>
              </a:rPr>
              <a:t>Note: Causality</a:t>
            </a:r>
            <a:r>
              <a:rPr lang="en-US" dirty="0"/>
              <a:t> not considered a valid element but must be provided for proper assessment of case</a:t>
            </a:r>
          </a:p>
          <a:p>
            <a:pPr marL="742950" lvl="1" indent="-285750">
              <a:buFont typeface="Arial" panose="020B0604020202020204" pitchFamily="34" charset="0"/>
              <a:buChar char="•"/>
            </a:pPr>
            <a:endParaRPr lang="en-US" dirty="0"/>
          </a:p>
          <a:p>
            <a:endParaRPr lang="en-US" dirty="0"/>
          </a:p>
          <a:p>
            <a:r>
              <a:rPr lang="en-US" dirty="0"/>
              <a:t>	</a:t>
            </a:r>
          </a:p>
          <a:p>
            <a:r>
              <a:rPr lang="en-US" dirty="0"/>
              <a:t>	</a:t>
            </a:r>
          </a:p>
        </p:txBody>
      </p:sp>
      <p:pic>
        <p:nvPicPr>
          <p:cNvPr id="9" name="Picture 8" descr="Alarm clock 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56" y="3362729"/>
            <a:ext cx="1355654" cy="1826565"/>
          </a:xfrm>
          <a:prstGeom prst="rect">
            <a:avLst/>
          </a:prstGeom>
        </p:spPr>
      </p:pic>
    </p:spTree>
    <p:extLst>
      <p:ext uri="{BB962C8B-B14F-4D97-AF65-F5344CB8AC3E}">
        <p14:creationId xmlns:p14="http://schemas.microsoft.com/office/powerpoint/2010/main" val="365218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Shape 299"/>
          <p:cNvSpPr txBox="1">
            <a:spLocks noGrp="1"/>
          </p:cNvSpPr>
          <p:nvPr>
            <p:ph type="title"/>
          </p:nvPr>
        </p:nvSpPr>
        <p:spPr>
          <a:xfrm>
            <a:off x="728680" y="700193"/>
            <a:ext cx="8626611" cy="424732"/>
          </a:xfrm>
          <a:prstGeom prst="rect">
            <a:avLst/>
          </a:prstGeom>
          <a:noFill/>
          <a:ln>
            <a:noFill/>
          </a:ln>
        </p:spPr>
        <p:txBody>
          <a:bodyPr spcFirstLastPara="1" vert="horz" wrap="square" lIns="0" tIns="0" rIns="0" bIns="0" rtlCol="0" anchor="t" anchorCtr="0">
            <a:noAutofit/>
          </a:bodyPr>
          <a:lstStyle/>
          <a:p>
            <a:pPr>
              <a:lnSpc>
                <a:spcPct val="100000"/>
              </a:lnSpc>
              <a:spcBef>
                <a:spcPts val="0"/>
              </a:spcBef>
              <a:buClr>
                <a:srgbClr val="0070C0"/>
              </a:buClr>
              <a:buSzPts val="650"/>
            </a:pPr>
            <a:r>
              <a:rPr lang="en-US" sz="3600" dirty="0">
                <a:solidFill>
                  <a:srgbClr val="0070C0"/>
                </a:solidFill>
                <a:latin typeface="Baskerville Old Face" panose="02020602080505020303" pitchFamily="18" charset="0"/>
                <a:cs typeface="Arial"/>
                <a:sym typeface="Arial"/>
              </a:rPr>
              <a:t>Have questions about the CAR?</a:t>
            </a:r>
            <a:endParaRPr sz="3600" dirty="0">
              <a:latin typeface="Baskerville Old Face" panose="02020602080505020303" pitchFamily="18" charset="0"/>
            </a:endParaRPr>
          </a:p>
        </p:txBody>
      </p:sp>
      <p:sp>
        <p:nvSpPr>
          <p:cNvPr id="300" name="Shape 300"/>
          <p:cNvSpPr txBox="1"/>
          <p:nvPr/>
        </p:nvSpPr>
        <p:spPr>
          <a:xfrm>
            <a:off x="911559" y="1735215"/>
            <a:ext cx="8163615" cy="1823505"/>
          </a:xfrm>
          <a:prstGeom prst="rect">
            <a:avLst/>
          </a:prstGeom>
          <a:noFill/>
          <a:ln>
            <a:noFill/>
          </a:ln>
        </p:spPr>
        <p:txBody>
          <a:bodyPr spcFirstLastPara="1" wrap="square" lIns="0" tIns="0" rIns="0" bIns="0" anchor="t" anchorCtr="0">
            <a:noAutofit/>
          </a:bodyPr>
          <a:lstStyle/>
          <a:p>
            <a:pPr marR="0" lvl="0" algn="l" defTabSz="914400" rtl="0" eaLnBrk="1" fontAlgn="auto" latinLnBrk="0" hangingPunct="1">
              <a:lnSpc>
                <a:spcPct val="115000"/>
              </a:lnSpc>
              <a:spcBef>
                <a:spcPts val="0"/>
              </a:spcBef>
              <a:spcAft>
                <a:spcPts val="0"/>
              </a:spcAft>
              <a:buClr>
                <a:prstClr val="black"/>
              </a:buClr>
              <a:buSzPts val="2000"/>
              <a:tabLst/>
              <a:defRPr/>
            </a:pPr>
            <a:r>
              <a:rPr kumimoji="0" lang="en-US" sz="3200" i="1" u="none" strike="noStrike" kern="1200" cap="none" spc="0" normalizeH="0" baseline="0" noProof="0" dirty="0">
                <a:ln>
                  <a:noFill/>
                </a:ln>
                <a:solidFill>
                  <a:schemeClr val="accent1"/>
                </a:solidFill>
                <a:effectLst/>
                <a:uLnTx/>
                <a:uFillTx/>
                <a:latin typeface="Baskerville Old Face" panose="02020602080505020303" pitchFamily="18" charset="0"/>
                <a:cs typeface="Times New Roman" panose="02020603050405020304" pitchFamily="18" charset="0"/>
              </a:rPr>
              <a:t>What is the CAR?</a:t>
            </a:r>
          </a:p>
          <a:p>
            <a:pPr marR="0" lvl="0" algn="l" defTabSz="914400" rtl="0" eaLnBrk="1" fontAlgn="auto" latinLnBrk="0" hangingPunct="1">
              <a:lnSpc>
                <a:spcPct val="115000"/>
              </a:lnSpc>
              <a:spcBef>
                <a:spcPts val="0"/>
              </a:spcBef>
              <a:spcAft>
                <a:spcPts val="0"/>
              </a:spcAft>
              <a:buClr>
                <a:prstClr val="black"/>
              </a:buClr>
              <a:buSzPts val="2000"/>
              <a:tabLst/>
              <a:defRPr/>
            </a:pPr>
            <a:endParaRPr kumimoji="0" lang="en-US" sz="3200" i="1" u="none" strike="noStrike" kern="1200" cap="none" spc="0" normalizeH="0" baseline="0" noProof="0" dirty="0">
              <a:ln>
                <a:noFill/>
              </a:ln>
              <a:solidFill>
                <a:schemeClr val="accent1"/>
              </a:solidFill>
              <a:effectLst/>
              <a:uLnTx/>
              <a:uFillTx/>
              <a:latin typeface="Baskerville Old Face" panose="02020602080505020303" pitchFamily="18" charset="0"/>
              <a:cs typeface="Times New Roman" panose="02020603050405020304" pitchFamily="18" charset="0"/>
            </a:endParaRPr>
          </a:p>
          <a:p>
            <a:pPr marR="0" lvl="0" algn="l" defTabSz="914400" rtl="0" eaLnBrk="1" fontAlgn="auto" latinLnBrk="0" hangingPunct="1">
              <a:lnSpc>
                <a:spcPct val="115000"/>
              </a:lnSpc>
              <a:spcBef>
                <a:spcPts val="0"/>
              </a:spcBef>
              <a:spcAft>
                <a:spcPts val="0"/>
              </a:spcAft>
              <a:buClr>
                <a:prstClr val="black"/>
              </a:buClr>
              <a:buSzPts val="2000"/>
              <a:tabLst/>
              <a:defRPr/>
            </a:pPr>
            <a:r>
              <a:rPr lang="en-US" sz="3200" i="1" dirty="0">
                <a:solidFill>
                  <a:schemeClr val="accent1"/>
                </a:solidFill>
                <a:latin typeface="Baskerville Old Face" panose="02020602080505020303" pitchFamily="18" charset="0"/>
                <a:cs typeface="Times New Roman" panose="02020603050405020304" pitchFamily="18" charset="0"/>
              </a:rPr>
              <a:t>Why is it important?</a:t>
            </a:r>
          </a:p>
          <a:p>
            <a:pPr marR="0" lvl="0" algn="l" defTabSz="914400" rtl="0" eaLnBrk="1" fontAlgn="auto" latinLnBrk="0" hangingPunct="1">
              <a:lnSpc>
                <a:spcPct val="115000"/>
              </a:lnSpc>
              <a:spcBef>
                <a:spcPts val="0"/>
              </a:spcBef>
              <a:spcAft>
                <a:spcPts val="0"/>
              </a:spcAft>
              <a:buClr>
                <a:prstClr val="black"/>
              </a:buClr>
              <a:buSzPts val="2000"/>
              <a:tabLst/>
              <a:defRPr/>
            </a:pPr>
            <a:endParaRPr lang="en-US" sz="3200" i="1" dirty="0">
              <a:solidFill>
                <a:schemeClr val="accent1"/>
              </a:solidFill>
              <a:latin typeface="Baskerville Old Face" panose="02020602080505020303" pitchFamily="18" charset="0"/>
              <a:cs typeface="Times New Roman" panose="02020603050405020304" pitchFamily="18" charset="0"/>
            </a:endParaRPr>
          </a:p>
          <a:p>
            <a:pPr marR="0" lvl="0" algn="l" defTabSz="914400" rtl="0" eaLnBrk="1" fontAlgn="auto" latinLnBrk="0" hangingPunct="1">
              <a:lnSpc>
                <a:spcPct val="115000"/>
              </a:lnSpc>
              <a:spcBef>
                <a:spcPts val="0"/>
              </a:spcBef>
              <a:spcAft>
                <a:spcPts val="0"/>
              </a:spcAft>
              <a:buClr>
                <a:prstClr val="black"/>
              </a:buClr>
              <a:buSzPts val="2000"/>
              <a:tabLst/>
              <a:defRPr/>
            </a:pPr>
            <a:r>
              <a:rPr kumimoji="0" lang="en-US" sz="3200" i="1" u="none" strike="noStrike" kern="1200" cap="none" spc="0" normalizeH="0" baseline="0" noProof="0" dirty="0">
                <a:ln>
                  <a:noFill/>
                </a:ln>
                <a:solidFill>
                  <a:schemeClr val="accent1"/>
                </a:solidFill>
                <a:effectLst/>
                <a:uLnTx/>
                <a:uFillTx/>
                <a:latin typeface="Baskerville Old Face" panose="02020602080505020303" pitchFamily="18" charset="0"/>
                <a:cs typeface="Times New Roman" panose="02020603050405020304" pitchFamily="18" charset="0"/>
              </a:rPr>
              <a:t>What</a:t>
            </a:r>
            <a:r>
              <a:rPr kumimoji="0" lang="en-US" sz="3200" i="1" u="none" strike="noStrike" kern="1200" cap="none" spc="0" normalizeH="0" noProof="0" dirty="0">
                <a:ln>
                  <a:noFill/>
                </a:ln>
                <a:solidFill>
                  <a:schemeClr val="accent1"/>
                </a:solidFill>
                <a:effectLst/>
                <a:uLnTx/>
                <a:uFillTx/>
                <a:latin typeface="Baskerville Old Face" panose="02020602080505020303" pitchFamily="18" charset="0"/>
                <a:cs typeface="Times New Roman" panose="02020603050405020304" pitchFamily="18" charset="0"/>
              </a:rPr>
              <a:t> do I need to know about the CAR?</a:t>
            </a:r>
          </a:p>
        </p:txBody>
      </p:sp>
      <p:pic>
        <p:nvPicPr>
          <p:cNvPr id="6" name="Picture 5" descr="Tea time illustration pattern - Vector 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597" y="3801979"/>
            <a:ext cx="2875574" cy="2875574"/>
          </a:xfrm>
          <a:prstGeom prst="rect">
            <a:avLst/>
          </a:prstGeom>
        </p:spPr>
      </p:pic>
    </p:spTree>
    <p:extLst>
      <p:ext uri="{BB962C8B-B14F-4D97-AF65-F5344CB8AC3E}">
        <p14:creationId xmlns:p14="http://schemas.microsoft.com/office/powerpoint/2010/main" val="2442165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SUSAR</a:t>
            </a:r>
          </a:p>
        </p:txBody>
      </p:sp>
      <p:sp>
        <p:nvSpPr>
          <p:cNvPr id="3" name="Rectangle 2"/>
          <p:cNvSpPr/>
          <p:nvPr/>
        </p:nvSpPr>
        <p:spPr>
          <a:xfrm>
            <a:off x="420303" y="1069546"/>
            <a:ext cx="10590998" cy="3139321"/>
          </a:xfrm>
          <a:prstGeom prst="rect">
            <a:avLst/>
          </a:prstGeom>
        </p:spPr>
        <p:txBody>
          <a:bodyPr wrap="square">
            <a:spAutoFit/>
          </a:bodyPr>
          <a:lstStyle/>
          <a:p>
            <a:r>
              <a:rPr lang="en-US" b="1" dirty="0">
                <a:solidFill>
                  <a:srgbClr val="0070C0"/>
                </a:solidFill>
                <a:latin typeface="Times New Roman" panose="02020603050405020304" pitchFamily="18" charset="0"/>
                <a:cs typeface="Times New Roman" panose="02020603050405020304" pitchFamily="18" charset="0"/>
              </a:rPr>
              <a:t>Suspected Unexpected Serious Adverse Reactions (SUSAR)</a:t>
            </a:r>
          </a:p>
          <a:p>
            <a:r>
              <a:rPr lang="en-US" dirty="0">
                <a:latin typeface="Times New Roman" panose="02020603050405020304" pitchFamily="18" charset="0"/>
                <a:cs typeface="Times New Roman" panose="02020603050405020304" pitchFamily="18" charset="0"/>
              </a:rPr>
              <a:t>All adverse drug reactions (ADRs) that are both serious and unexpected are subject to expedited reporting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Suspected – referring to the causality</a:t>
            </a:r>
          </a:p>
          <a:p>
            <a:pPr marL="1200150" lvl="2"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Drug related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Unexpected – referring to the RSI (IB/SmPC)</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 previously known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25707" y="2743609"/>
            <a:ext cx="10780190"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b="1" dirty="0">
                <a:solidFill>
                  <a:srgbClr val="0070C0"/>
                </a:solidFill>
              </a:rPr>
              <a:t>R</a:t>
            </a:r>
            <a:r>
              <a:rPr lang="en-US" b="1" dirty="0">
                <a:solidFill>
                  <a:srgbClr val="0070C0"/>
                </a:solidFill>
                <a:latin typeface="Times New Roman" panose="02020603050405020304" pitchFamily="18" charset="0"/>
                <a:cs typeface="Times New Roman" panose="02020603050405020304" pitchFamily="18" charset="0"/>
              </a:rPr>
              <a:t>eporting Timelines</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7 Day -</a:t>
            </a:r>
            <a:r>
              <a:rPr lang="en-US" b="1" dirty="0">
                <a:latin typeface="Times New Roman" panose="02020603050405020304" pitchFamily="18" charset="0"/>
                <a:cs typeface="Times New Roman" panose="02020603050405020304" pitchFamily="18" charset="0"/>
              </a:rPr>
              <a:t>Fatal or Life-Threatening </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Regulatory agencies should be notified (e.g., by telephone, facsimile transmission, or in writing) as soon as possible but no later than 7 calendar days after first knowledge by the sponsor that a case qualifies, followed by as complete a report as possible within 8 additional calendar days.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15 Day – All other</a:t>
            </a:r>
          </a:p>
          <a:p>
            <a:endParaRPr lang="en-US" dirty="0">
              <a:latin typeface="Times New Roman" panose="02020603050405020304" pitchFamily="18" charset="0"/>
              <a:cs typeface="Times New Roman" panose="02020603050405020304" pitchFamily="18" charset="0"/>
            </a:endParaRPr>
          </a:p>
          <a:p>
            <a:pPr lvl="5"/>
            <a:r>
              <a:rPr lang="en-US" u="sng" dirty="0">
                <a:latin typeface="Times New Roman" panose="02020603050405020304" pitchFamily="18" charset="0"/>
                <a:cs typeface="Times New Roman" panose="02020603050405020304" pitchFamily="18" charset="0"/>
              </a:rPr>
              <a:t>Reporting forms:</a:t>
            </a:r>
          </a:p>
          <a:p>
            <a:pPr marL="2571750" lvl="5"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CIOMS – Non-US</a:t>
            </a:r>
          </a:p>
          <a:p>
            <a:pPr marL="2571750" lvl="5"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Medwatch – US</a:t>
            </a:r>
          </a:p>
          <a:p>
            <a:pPr lvl="5"/>
            <a:r>
              <a:rPr lang="en-US" b="1" dirty="0">
                <a:solidFill>
                  <a:srgbClr val="0070C0"/>
                </a:solidFill>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US sites and IRBs accept CIOMS as an internationally recognized reporting form</a:t>
            </a:r>
          </a:p>
        </p:txBody>
      </p:sp>
      <p:pic>
        <p:nvPicPr>
          <p:cNvPr id="5" name="Picture 4" descr="Calendar PNG Transparent Images | PNG Al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37" y="4909190"/>
            <a:ext cx="1650732" cy="1650732"/>
          </a:xfrm>
          <a:prstGeom prst="rect">
            <a:avLst/>
          </a:prstGeom>
        </p:spPr>
      </p:pic>
    </p:spTree>
    <p:extLst>
      <p:ext uri="{BB962C8B-B14F-4D97-AF65-F5344CB8AC3E}">
        <p14:creationId xmlns:p14="http://schemas.microsoft.com/office/powerpoint/2010/main" val="3912845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documents used for reporting</a:t>
            </a:r>
          </a:p>
        </p:txBody>
      </p:sp>
      <p:sp>
        <p:nvSpPr>
          <p:cNvPr id="3" name="Rectangle 2"/>
          <p:cNvSpPr/>
          <p:nvPr/>
        </p:nvSpPr>
        <p:spPr>
          <a:xfrm>
            <a:off x="420303" y="1069546"/>
            <a:ext cx="10590998" cy="2031325"/>
          </a:xfrm>
          <a:prstGeom prst="rect">
            <a:avLst/>
          </a:prstGeom>
        </p:spPr>
        <p:txBody>
          <a:bodyPr wrap="square">
            <a:spAutoFit/>
          </a:bodyPr>
          <a:lstStyle/>
          <a:p>
            <a:r>
              <a:rPr lang="en-US" b="1" dirty="0">
                <a:solidFill>
                  <a:srgbClr val="0070C0"/>
                </a:solidFill>
                <a:latin typeface="Times New Roman" panose="02020603050405020304" pitchFamily="18" charset="0"/>
                <a:cs typeface="Times New Roman" panose="02020603050405020304" pitchFamily="18" charset="0"/>
              </a:rPr>
              <a:t>SSR – Six monthly SUSAR Report</a:t>
            </a:r>
          </a:p>
          <a:p>
            <a:r>
              <a:rPr lang="en-US" dirty="0">
                <a:latin typeface="Times New Roman" panose="02020603050405020304" pitchFamily="18" charset="0"/>
                <a:cs typeface="Times New Roman" panose="02020603050405020304" pitchFamily="18" charset="0"/>
              </a:rPr>
              <a:t>Aggregate report containing line listings for all studies using in the compound. Typically contains a overall sponsor assessment of risk</a:t>
            </a: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Frequency of aggregation not standard</a:t>
            </a:r>
          </a:p>
          <a:p>
            <a:pPr marL="1657350" lvl="3"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3"/>
            <a:r>
              <a:rPr lang="en-US" dirty="0">
                <a:latin typeface="Times New Roman" panose="02020603050405020304" pitchFamily="18" charset="0"/>
                <a:cs typeface="Times New Roman" panose="02020603050405020304" pitchFamily="18" charset="0"/>
              </a:rPr>
              <a:t>SSR   = SUSAR Summary Report</a:t>
            </a:r>
          </a:p>
          <a:p>
            <a:pPr marL="1657350" lvl="3"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Frequency is determined by the Sponsor</a:t>
            </a:r>
          </a:p>
        </p:txBody>
      </p:sp>
      <p:pic>
        <p:nvPicPr>
          <p:cNvPr id="4" name="Picture 3" descr="REVIT Structure Learning Curve: Draft COBie Guide for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37" y="2279326"/>
            <a:ext cx="926432" cy="694824"/>
          </a:xfrm>
          <a:prstGeom prst="rect">
            <a:avLst/>
          </a:prstGeom>
        </p:spPr>
      </p:pic>
      <p:sp>
        <p:nvSpPr>
          <p:cNvPr id="5" name="Rectangle 4"/>
          <p:cNvSpPr/>
          <p:nvPr/>
        </p:nvSpPr>
        <p:spPr>
          <a:xfrm>
            <a:off x="420303" y="3589761"/>
            <a:ext cx="10590998" cy="1200329"/>
          </a:xfrm>
          <a:prstGeom prst="rect">
            <a:avLst/>
          </a:prstGeom>
        </p:spPr>
        <p:txBody>
          <a:bodyPr wrap="square">
            <a:spAutoFit/>
          </a:bodyPr>
          <a:lstStyle/>
          <a:p>
            <a:r>
              <a:rPr lang="en-US" b="1" dirty="0">
                <a:solidFill>
                  <a:srgbClr val="0070C0"/>
                </a:solidFill>
                <a:latin typeface="Times New Roman" panose="02020603050405020304" pitchFamily="18" charset="0"/>
                <a:cs typeface="Times New Roman" panose="02020603050405020304" pitchFamily="18" charset="0"/>
              </a:rPr>
              <a:t>DSUR – Development Safety Update Report</a:t>
            </a:r>
          </a:p>
          <a:p>
            <a:r>
              <a:rPr lang="en-US" dirty="0">
                <a:latin typeface="Times New Roman" panose="02020603050405020304" pitchFamily="18" charset="0"/>
                <a:cs typeface="Times New Roman" panose="02020603050405020304" pitchFamily="18" charset="0"/>
              </a:rPr>
              <a:t>Globally recognized document, described in ICH (E2F) and EU regulations. Target audience is regulators and Ethics but often multipurpose (i.e. Annual reporting). Consider this a unblinded document</a:t>
            </a: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 sponsor can substitute Executive summary and line listings in lieu of a DSUR, if accepted by the IRB/IEC</a:t>
            </a:r>
          </a:p>
        </p:txBody>
      </p:sp>
      <p:sp>
        <p:nvSpPr>
          <p:cNvPr id="6" name="Rectangle 5"/>
          <p:cNvSpPr/>
          <p:nvPr/>
        </p:nvSpPr>
        <p:spPr>
          <a:xfrm>
            <a:off x="515937" y="4944260"/>
            <a:ext cx="6096000" cy="215444"/>
          </a:xfrm>
          <a:prstGeom prst="rect">
            <a:avLst/>
          </a:prstGeom>
        </p:spPr>
        <p:txBody>
          <a:bodyPr>
            <a:spAutoFit/>
          </a:bodyPr>
          <a:lstStyle/>
          <a:p>
            <a:r>
              <a:rPr lang="en-US" sz="800" i="1" dirty="0">
                <a:solidFill>
                  <a:srgbClr val="0070C0"/>
                </a:solidFill>
              </a:rPr>
              <a:t>https://www.ich.org/products/guidelines/efficacy/efficacy-single/article/development-safety-update-report.html</a:t>
            </a:r>
          </a:p>
        </p:txBody>
      </p:sp>
    </p:spTree>
    <p:extLst>
      <p:ext uri="{BB962C8B-B14F-4D97-AF65-F5344CB8AC3E}">
        <p14:creationId xmlns:p14="http://schemas.microsoft.com/office/powerpoint/2010/main" val="3760664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a:t>
            </a:r>
          </a:p>
        </p:txBody>
      </p:sp>
      <p:pic>
        <p:nvPicPr>
          <p:cNvPr id="3" name="Picture 2"/>
          <p:cNvPicPr>
            <a:picLocks noChangeAspect="1"/>
          </p:cNvPicPr>
          <p:nvPr/>
        </p:nvPicPr>
        <p:blipFill>
          <a:blip r:embed="rId2"/>
          <a:stretch>
            <a:fillRect/>
          </a:stretch>
        </p:blipFill>
        <p:spPr>
          <a:xfrm>
            <a:off x="635267" y="802053"/>
            <a:ext cx="3527057" cy="5055871"/>
          </a:xfrm>
          <a:prstGeom prst="rect">
            <a:avLst/>
          </a:prstGeom>
        </p:spPr>
      </p:pic>
      <p:sp>
        <p:nvSpPr>
          <p:cNvPr id="4" name="Rectangle 3"/>
          <p:cNvSpPr/>
          <p:nvPr/>
        </p:nvSpPr>
        <p:spPr>
          <a:xfrm>
            <a:off x="372177" y="6022290"/>
            <a:ext cx="6096000" cy="215444"/>
          </a:xfrm>
          <a:prstGeom prst="rect">
            <a:avLst/>
          </a:prstGeom>
        </p:spPr>
        <p:txBody>
          <a:bodyPr>
            <a:spAutoFit/>
          </a:bodyPr>
          <a:lstStyle/>
          <a:p>
            <a:r>
              <a:rPr lang="en-US" sz="800" i="1" dirty="0">
                <a:solidFill>
                  <a:srgbClr val="0070C0"/>
                </a:solidFill>
              </a:rPr>
              <a:t>https://cioms.ch/wp-content/uploads/2017/05/cioms-form1.pdf</a:t>
            </a:r>
          </a:p>
        </p:txBody>
      </p:sp>
      <p:sp>
        <p:nvSpPr>
          <p:cNvPr id="5" name="TextBox 4"/>
          <p:cNvSpPr txBox="1"/>
          <p:nvPr/>
        </p:nvSpPr>
        <p:spPr>
          <a:xfrm>
            <a:off x="9156000" y="2906830"/>
            <a:ext cx="2877711" cy="2031325"/>
          </a:xfrm>
          <a:prstGeom prst="rect">
            <a:avLst/>
          </a:prstGeom>
          <a:noFill/>
        </p:spPr>
        <p:txBody>
          <a:bodyPr wrap="none" rtlCol="0">
            <a:spAutoFit/>
          </a:bodyPr>
          <a:lstStyle/>
          <a:p>
            <a:r>
              <a:rPr lang="en-US" b="1" dirty="0">
                <a:solidFill>
                  <a:srgbClr val="0070C0"/>
                </a:solidFill>
                <a:latin typeface="Times New Roman" panose="02020603050405020304" pitchFamily="18" charset="0"/>
                <a:cs typeface="Times New Roman" panose="02020603050405020304" pitchFamily="18" charset="0"/>
              </a:rPr>
              <a:t>SUSAR</a:t>
            </a:r>
          </a:p>
          <a:p>
            <a:r>
              <a:rPr lang="en-US" dirty="0">
                <a:latin typeface="Times New Roman" panose="02020603050405020304" pitchFamily="18" charset="0"/>
                <a:cs typeface="Times New Roman" panose="02020603050405020304" pitchFamily="18" charset="0"/>
              </a:rPr>
              <a:t>Typically consists of 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Cover letter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CIOMs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Analysis of similar events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7 day – just the CIOMS</a:t>
            </a:r>
          </a:p>
        </p:txBody>
      </p:sp>
      <p:pic>
        <p:nvPicPr>
          <p:cNvPr id="6" name="Picture 5"/>
          <p:cNvPicPr>
            <a:picLocks noChangeAspect="1"/>
          </p:cNvPicPr>
          <p:nvPr/>
        </p:nvPicPr>
        <p:blipFill>
          <a:blip r:embed="rId3"/>
          <a:stretch>
            <a:fillRect/>
          </a:stretch>
        </p:blipFill>
        <p:spPr>
          <a:xfrm>
            <a:off x="5022989" y="949130"/>
            <a:ext cx="3834140" cy="5125950"/>
          </a:xfrm>
          <a:prstGeom prst="rect">
            <a:avLst/>
          </a:prstGeom>
        </p:spPr>
      </p:pic>
      <p:sp>
        <p:nvSpPr>
          <p:cNvPr id="7" name="Rectangle 6"/>
          <p:cNvSpPr/>
          <p:nvPr/>
        </p:nvSpPr>
        <p:spPr>
          <a:xfrm>
            <a:off x="5022989" y="6056624"/>
            <a:ext cx="6096000" cy="215444"/>
          </a:xfrm>
          <a:prstGeom prst="rect">
            <a:avLst/>
          </a:prstGeom>
        </p:spPr>
        <p:txBody>
          <a:bodyPr>
            <a:spAutoFit/>
          </a:bodyPr>
          <a:lstStyle/>
          <a:p>
            <a:r>
              <a:rPr lang="en-US" sz="800" i="1" dirty="0">
                <a:solidFill>
                  <a:srgbClr val="0070C0"/>
                </a:solidFill>
              </a:rPr>
              <a:t>https://www.fda.gov/downloads/aboutfda/reportsmanualsforms/forms/ucm163919.pdf</a:t>
            </a:r>
          </a:p>
        </p:txBody>
      </p:sp>
    </p:spTree>
    <p:extLst>
      <p:ext uri="{BB962C8B-B14F-4D97-AF65-F5344CB8AC3E}">
        <p14:creationId xmlns:p14="http://schemas.microsoft.com/office/powerpoint/2010/main" val="399828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Shape 299"/>
          <p:cNvSpPr txBox="1">
            <a:spLocks noGrp="1"/>
          </p:cNvSpPr>
          <p:nvPr>
            <p:ph type="title"/>
          </p:nvPr>
        </p:nvSpPr>
        <p:spPr>
          <a:xfrm>
            <a:off x="728680" y="596156"/>
            <a:ext cx="8626611" cy="424732"/>
          </a:xfrm>
          <a:prstGeom prst="rect">
            <a:avLst/>
          </a:prstGeom>
          <a:noFill/>
          <a:ln>
            <a:noFill/>
          </a:ln>
        </p:spPr>
        <p:txBody>
          <a:bodyPr spcFirstLastPara="1" vert="horz" wrap="square" lIns="0" tIns="0" rIns="0" bIns="0" rtlCol="0" anchor="t" anchorCtr="0">
            <a:noAutofit/>
          </a:bodyPr>
          <a:lstStyle/>
          <a:p>
            <a:pPr>
              <a:lnSpc>
                <a:spcPct val="100000"/>
              </a:lnSpc>
              <a:spcBef>
                <a:spcPts val="0"/>
              </a:spcBef>
              <a:buClr>
                <a:srgbClr val="0070C0"/>
              </a:buClr>
              <a:buSzPts val="650"/>
            </a:pPr>
            <a:r>
              <a:rPr lang="en-US" sz="3600" b="1" dirty="0">
                <a:solidFill>
                  <a:srgbClr val="0070C0"/>
                </a:solidFill>
                <a:latin typeface="Baskerville Old Face" panose="02020602080505020303" pitchFamily="18" charset="0"/>
                <a:ea typeface="Arial"/>
                <a:cs typeface="Arial"/>
                <a:sym typeface="Arial"/>
              </a:rPr>
              <a:t>What is the CAR?</a:t>
            </a:r>
            <a:endParaRPr sz="3600" dirty="0">
              <a:latin typeface="Baskerville Old Face" panose="02020602080505020303" pitchFamily="18" charset="0"/>
            </a:endParaRPr>
          </a:p>
        </p:txBody>
      </p:sp>
      <p:sp>
        <p:nvSpPr>
          <p:cNvPr id="300" name="Shape 300"/>
          <p:cNvSpPr txBox="1"/>
          <p:nvPr/>
        </p:nvSpPr>
        <p:spPr>
          <a:xfrm>
            <a:off x="1479450" y="6081019"/>
            <a:ext cx="3063053" cy="401592"/>
          </a:xfrm>
          <a:prstGeom prst="rect">
            <a:avLst/>
          </a:prstGeom>
          <a:noFill/>
          <a:ln>
            <a:noFill/>
          </a:ln>
        </p:spPr>
        <p:txBody>
          <a:bodyPr spcFirstLastPara="1" wrap="square" lIns="0" tIns="0" rIns="0" bIns="0" anchor="t" anchorCtr="0">
            <a:noAutofit/>
          </a:bodyPr>
          <a:lstStyle/>
          <a:p>
            <a:pPr marR="0" lvl="0" algn="l" defTabSz="914400" rtl="0" eaLnBrk="1" fontAlgn="auto" latinLnBrk="0" hangingPunct="1">
              <a:lnSpc>
                <a:spcPct val="115000"/>
              </a:lnSpc>
              <a:spcBef>
                <a:spcPts val="0"/>
              </a:spcBef>
              <a:spcAft>
                <a:spcPts val="0"/>
              </a:spcAft>
              <a:buClr>
                <a:prstClr val="black"/>
              </a:buClr>
              <a:buSzPts val="2000"/>
              <a:tabLst/>
              <a:defRPr/>
            </a:pPr>
            <a:r>
              <a:rPr kumimoji="0" lang="en-US" b="1" i="1" u="none" strike="noStrike" kern="1200" cap="none" spc="0" normalizeH="0" baseline="0" noProof="0" dirty="0">
                <a:ln>
                  <a:noFill/>
                </a:ln>
                <a:solidFill>
                  <a:schemeClr val="accent1"/>
                </a:solidFill>
                <a:effectLst/>
                <a:uLnTx/>
                <a:uFillTx/>
                <a:latin typeface="Baskerville Old Face" panose="02020602080505020303" pitchFamily="18" charset="0"/>
                <a:cs typeface="Times New Roman" panose="02020603050405020304" pitchFamily="18" charset="0"/>
              </a:rPr>
              <a:t>CAR = Country </a:t>
            </a:r>
            <a:r>
              <a:rPr lang="en-US" b="1" i="1" dirty="0">
                <a:solidFill>
                  <a:schemeClr val="accent1"/>
                </a:solidFill>
                <a:latin typeface="Baskerville Old Face" panose="02020602080505020303" pitchFamily="18" charset="0"/>
                <a:cs typeface="Times New Roman" panose="02020603050405020304" pitchFamily="18" charset="0"/>
              </a:rPr>
              <a:t>Alerting </a:t>
            </a:r>
            <a:r>
              <a:rPr kumimoji="0" lang="en-US" b="1" i="1" u="none" strike="noStrike" kern="1200" cap="none" spc="0" normalizeH="0" baseline="0" noProof="0" dirty="0">
                <a:ln>
                  <a:noFill/>
                </a:ln>
                <a:solidFill>
                  <a:schemeClr val="accent1"/>
                </a:solidFill>
                <a:effectLst/>
                <a:uLnTx/>
                <a:uFillTx/>
                <a:latin typeface="Baskerville Old Face" panose="02020602080505020303" pitchFamily="18" charset="0"/>
                <a:cs typeface="Times New Roman" panose="02020603050405020304" pitchFamily="18" charset="0"/>
              </a:rPr>
              <a:t>Rules</a:t>
            </a:r>
            <a:endParaRPr kumimoji="0" lang="en-US" b="1" i="1" u="none" strike="noStrike" kern="1200" cap="none" spc="0" normalizeH="0" noProof="0" dirty="0">
              <a:ln>
                <a:noFill/>
              </a:ln>
              <a:solidFill>
                <a:schemeClr val="accent1"/>
              </a:solidFill>
              <a:effectLst/>
              <a:uLnTx/>
              <a:uFillTx/>
              <a:latin typeface="Baskerville Old Face" panose="02020602080505020303" pitchFamily="18" charset="0"/>
              <a:cs typeface="Times New Roman" panose="02020603050405020304" pitchFamily="18" charset="0"/>
            </a:endParaRPr>
          </a:p>
        </p:txBody>
      </p:sp>
      <p:pic>
        <p:nvPicPr>
          <p:cNvPr id="6" name="Picture 5" descr="Tea time illustration pattern - Vector 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625" y="4188541"/>
            <a:ext cx="2095721" cy="2095721"/>
          </a:xfrm>
          <a:prstGeom prst="rect">
            <a:avLst/>
          </a:prstGeom>
        </p:spPr>
      </p:pic>
      <p:sp>
        <p:nvSpPr>
          <p:cNvPr id="2" name="Rectangle 1"/>
          <p:cNvSpPr/>
          <p:nvPr/>
        </p:nvSpPr>
        <p:spPr>
          <a:xfrm>
            <a:off x="650022" y="1604186"/>
            <a:ext cx="8424945" cy="3170099"/>
          </a:xfrm>
          <a:prstGeom prst="rect">
            <a:avLst/>
          </a:prstGeom>
        </p:spPr>
        <p:txBody>
          <a:bodyPr wrap="square">
            <a:spAutoFit/>
          </a:bodyPr>
          <a:lstStyle/>
          <a:p>
            <a:r>
              <a:rPr lang="en-US" sz="2000" b="1" dirty="0">
                <a:solidFill>
                  <a:schemeClr val="accent1"/>
                </a:solidFill>
                <a:latin typeface="Baskerville Old Face" panose="02020602080505020303" pitchFamily="18" charset="0"/>
              </a:rPr>
              <a:t>Definition: </a:t>
            </a: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Country Alerting Rules are country specific rules for safety document alerting which are entered and maintained in SafetyPortal</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The rules describe what safety documents are required for Investigators and Ethics in order to best comply with local law</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r>
              <a:rPr lang="en-US" sz="2000" b="1" dirty="0">
                <a:solidFill>
                  <a:schemeClr val="accent1"/>
                </a:solidFill>
                <a:latin typeface="Baskerville Old Face" panose="02020602080505020303" pitchFamily="18" charset="0"/>
              </a:rPr>
              <a:t>Decision Maker:</a:t>
            </a: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The Country Alerting Rule Responsible is the role accountable for entering this information into SafetyPortal and typically for the decision making. </a:t>
            </a:r>
          </a:p>
        </p:txBody>
      </p:sp>
      <p:pic>
        <p:nvPicPr>
          <p:cNvPr id="3" name="Picture 2"/>
          <p:cNvPicPr>
            <a:picLocks noChangeAspect="1"/>
          </p:cNvPicPr>
          <p:nvPr/>
        </p:nvPicPr>
        <p:blipFill>
          <a:blip r:embed="rId4"/>
          <a:stretch>
            <a:fillRect/>
          </a:stretch>
        </p:blipFill>
        <p:spPr>
          <a:xfrm>
            <a:off x="347721" y="5872517"/>
            <a:ext cx="1054699" cy="969348"/>
          </a:xfrm>
          <a:prstGeom prst="rect">
            <a:avLst/>
          </a:prstGeom>
        </p:spPr>
      </p:pic>
    </p:spTree>
    <p:extLst>
      <p:ext uri="{BB962C8B-B14F-4D97-AF65-F5344CB8AC3E}">
        <p14:creationId xmlns:p14="http://schemas.microsoft.com/office/powerpoint/2010/main" val="106506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Shape 299"/>
          <p:cNvSpPr txBox="1">
            <a:spLocks noGrp="1"/>
          </p:cNvSpPr>
          <p:nvPr>
            <p:ph type="title"/>
          </p:nvPr>
        </p:nvSpPr>
        <p:spPr>
          <a:xfrm>
            <a:off x="788256" y="482262"/>
            <a:ext cx="8626611" cy="424732"/>
          </a:xfrm>
          <a:prstGeom prst="rect">
            <a:avLst/>
          </a:prstGeom>
          <a:noFill/>
          <a:ln>
            <a:noFill/>
          </a:ln>
        </p:spPr>
        <p:txBody>
          <a:bodyPr spcFirstLastPara="1" vert="horz" wrap="square" lIns="0" tIns="0" rIns="0" bIns="0" rtlCol="0" anchor="t" anchorCtr="0">
            <a:noAutofit/>
          </a:bodyPr>
          <a:lstStyle/>
          <a:p>
            <a:pPr>
              <a:lnSpc>
                <a:spcPct val="100000"/>
              </a:lnSpc>
              <a:spcBef>
                <a:spcPts val="0"/>
              </a:spcBef>
              <a:buClr>
                <a:srgbClr val="0070C0"/>
              </a:buClr>
              <a:buSzPts val="650"/>
            </a:pPr>
            <a:r>
              <a:rPr lang="en-US" sz="3200" b="1" dirty="0">
                <a:solidFill>
                  <a:srgbClr val="0070C0"/>
                </a:solidFill>
                <a:latin typeface="Baskerville Old Face" panose="02020602080505020303" pitchFamily="18" charset="0"/>
                <a:ea typeface="Arial"/>
                <a:cs typeface="Arial"/>
                <a:sym typeface="Arial"/>
              </a:rPr>
              <a:t>Why is it important?</a:t>
            </a:r>
            <a:endParaRPr sz="3200" dirty="0">
              <a:latin typeface="Baskerville Old Face" panose="02020602080505020303" pitchFamily="18" charset="0"/>
            </a:endParaRPr>
          </a:p>
        </p:txBody>
      </p:sp>
      <p:pic>
        <p:nvPicPr>
          <p:cNvPr id="6" name="Picture 5" descr="Tea time illustration pattern - Vector 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867" y="4463845"/>
            <a:ext cx="1918740" cy="1918740"/>
          </a:xfrm>
          <a:prstGeom prst="rect">
            <a:avLst/>
          </a:prstGeom>
        </p:spPr>
      </p:pic>
      <p:sp>
        <p:nvSpPr>
          <p:cNvPr id="5" name="Rectangle 4"/>
          <p:cNvSpPr/>
          <p:nvPr/>
        </p:nvSpPr>
        <p:spPr>
          <a:xfrm>
            <a:off x="553428" y="1521116"/>
            <a:ext cx="9259165" cy="3785652"/>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It is what drives distribution of safety documents to designated recipients (precision distribution)</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It is the interpretation of the requirements on how a Sponsor will comply with local law for a country (regulatory intelligence)</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It forms the basis of the minimum safety information needed for sites and ethics alike (efficiency)</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It helps clients “sleep at night” knowing they have complied with regulations (site and patient centricity)</a:t>
            </a:r>
          </a:p>
          <a:p>
            <a:pPr marL="285750" indent="-285750">
              <a:buFont typeface="Arial" panose="020B0604020202020204" pitchFamily="34" charset="0"/>
              <a:buChar char="•"/>
            </a:pPr>
            <a:endParaRPr lang="en-US" sz="2000" b="1" dirty="0">
              <a:solidFill>
                <a:schemeClr val="accent1"/>
              </a:solidFill>
            </a:endParaRPr>
          </a:p>
        </p:txBody>
      </p:sp>
    </p:spTree>
    <p:extLst>
      <p:ext uri="{BB962C8B-B14F-4D97-AF65-F5344CB8AC3E}">
        <p14:creationId xmlns:p14="http://schemas.microsoft.com/office/powerpoint/2010/main" val="2170641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9"/>
          <p:cNvSpPr txBox="1">
            <a:spLocks/>
          </p:cNvSpPr>
          <p:nvPr/>
        </p:nvSpPr>
        <p:spPr>
          <a:xfrm>
            <a:off x="641524" y="975073"/>
            <a:ext cx="8626611" cy="424732"/>
          </a:xfrm>
          <a:prstGeom prst="rect">
            <a:avLst/>
          </a:prstGeom>
          <a:noFill/>
          <a:ln>
            <a:noFill/>
          </a:ln>
        </p:spPr>
        <p:txBody>
          <a:bodyPr spcFirstLastPara="1" vert="horz" wrap="square" lIns="0" tIns="0" rIns="0" bIns="0" rtlCol="0" anchor="t" anchorCtr="0">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nSpc>
                <a:spcPct val="100000"/>
              </a:lnSpc>
              <a:spcBef>
                <a:spcPts val="0"/>
              </a:spcBef>
              <a:buClr>
                <a:srgbClr val="0070C0"/>
              </a:buClr>
              <a:buSzPts val="650"/>
            </a:pPr>
            <a:r>
              <a:rPr lang="en-US" dirty="0">
                <a:solidFill>
                  <a:srgbClr val="0070C0"/>
                </a:solidFill>
                <a:latin typeface="Baskerville Old Face" panose="02020602080505020303" pitchFamily="18" charset="0"/>
                <a:ea typeface="Arial"/>
                <a:cs typeface="Arial"/>
                <a:sym typeface="Arial"/>
              </a:rPr>
              <a:t>What do I need to know about the CAR?</a:t>
            </a:r>
            <a:endParaRPr lang="en-US" dirty="0">
              <a:latin typeface="Baskerville Old Face" panose="02020602080505020303" pitchFamily="18" charset="0"/>
            </a:endParaRPr>
          </a:p>
        </p:txBody>
      </p:sp>
      <p:pic>
        <p:nvPicPr>
          <p:cNvPr id="6" name="Picture 5" descr="Tea time illustration pattern - Vector 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817" y="4966720"/>
            <a:ext cx="1377944" cy="1377944"/>
          </a:xfrm>
          <a:prstGeom prst="rect">
            <a:avLst/>
          </a:prstGeom>
        </p:spPr>
      </p:pic>
      <p:pic>
        <p:nvPicPr>
          <p:cNvPr id="8" name="Picture 7" descr="Top 3 Stupid Questions Students Ask in Colle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0836" y="1432402"/>
            <a:ext cx="2980426" cy="2483688"/>
          </a:xfrm>
          <a:prstGeom prst="rect">
            <a:avLst/>
          </a:prstGeom>
        </p:spPr>
      </p:pic>
      <p:sp>
        <p:nvSpPr>
          <p:cNvPr id="9" name="Rectangle 8"/>
          <p:cNvSpPr/>
          <p:nvPr/>
        </p:nvSpPr>
        <p:spPr>
          <a:xfrm>
            <a:off x="484417" y="1791940"/>
            <a:ext cx="8424945" cy="3477875"/>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Depends on your role at WCG!!!</a:t>
            </a:r>
          </a:p>
          <a:p>
            <a:pPr marL="742950" lvl="1" indent="-285750">
              <a:buFont typeface="Arial" panose="020B0604020202020204" pitchFamily="34" charset="0"/>
              <a:buChar char="•"/>
            </a:pPr>
            <a:r>
              <a:rPr lang="en-US" sz="2000" b="1" dirty="0">
                <a:solidFill>
                  <a:schemeClr val="accent1"/>
                </a:solidFill>
                <a:latin typeface="Baskerville Old Face" panose="02020602080505020303" pitchFamily="18" charset="0"/>
              </a:rPr>
              <a:t>Integration</a:t>
            </a:r>
          </a:p>
          <a:p>
            <a:pPr marL="742950" lvl="1" indent="-285750">
              <a:buFont typeface="Arial" panose="020B0604020202020204" pitchFamily="34" charset="0"/>
              <a:buChar char="•"/>
            </a:pPr>
            <a:r>
              <a:rPr lang="en-US" sz="2000" b="1" dirty="0">
                <a:solidFill>
                  <a:schemeClr val="accent1"/>
                </a:solidFill>
                <a:latin typeface="Baskerville Old Face" panose="02020602080505020303" pitchFamily="18" charset="0"/>
              </a:rPr>
              <a:t>Training developers</a:t>
            </a:r>
          </a:p>
          <a:p>
            <a:pPr marL="742950" lvl="1" indent="-285750">
              <a:buFont typeface="Arial" panose="020B0604020202020204" pitchFamily="34" charset="0"/>
              <a:buChar char="•"/>
            </a:pPr>
            <a:r>
              <a:rPr lang="en-US" sz="2000" b="1" dirty="0">
                <a:solidFill>
                  <a:schemeClr val="accent1"/>
                </a:solidFill>
                <a:latin typeface="Baskerville Old Face" panose="02020602080505020303" pitchFamily="18" charset="0"/>
              </a:rPr>
              <a:t>Helpdesk</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Basic Safety terminology</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What documents are distributed by the CAR</a:t>
            </a:r>
          </a:p>
          <a:p>
            <a:pPr marL="285750" indent="-285750">
              <a:buFont typeface="Arial" panose="020B0604020202020204" pitchFamily="34" charset="0"/>
              <a:buChar char="•"/>
            </a:pPr>
            <a:endParaRPr lang="en-US" sz="2000" b="1" dirty="0">
              <a:solidFill>
                <a:schemeClr val="accent1"/>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chemeClr val="accent1"/>
                </a:solidFill>
                <a:latin typeface="Baskerville Old Face" panose="02020602080505020303" pitchFamily="18" charset="0"/>
              </a:rPr>
              <a:t>Options available</a:t>
            </a:r>
          </a:p>
          <a:p>
            <a:endParaRPr lang="en-US" sz="2000" b="1" dirty="0">
              <a:solidFill>
                <a:schemeClr val="accent1"/>
              </a:solidFill>
            </a:endParaRPr>
          </a:p>
        </p:txBody>
      </p:sp>
    </p:spTree>
    <p:extLst>
      <p:ext uri="{BB962C8B-B14F-4D97-AF65-F5344CB8AC3E}">
        <p14:creationId xmlns:p14="http://schemas.microsoft.com/office/powerpoint/2010/main" val="3624729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562" y="427269"/>
            <a:ext cx="8640063" cy="536622"/>
          </a:xfrm>
        </p:spPr>
        <p:txBody>
          <a:bodyPr/>
          <a:lstStyle/>
          <a:p>
            <a:r>
              <a:rPr lang="en-US" sz="3200" dirty="0">
                <a:latin typeface="Baskerville Old Face" panose="02020602080505020303" pitchFamily="18" charset="0"/>
              </a:rPr>
              <a:t>Basic Safety Terminology</a:t>
            </a:r>
          </a:p>
        </p:txBody>
      </p:sp>
      <p:graphicFrame>
        <p:nvGraphicFramePr>
          <p:cNvPr id="3" name="Table 2"/>
          <p:cNvGraphicFramePr>
            <a:graphicFrameLocks noGrp="1"/>
          </p:cNvGraphicFramePr>
          <p:nvPr>
            <p:extLst>
              <p:ext uri="{D42A27DB-BD31-4B8C-83A1-F6EECF244321}">
                <p14:modId xmlns:p14="http://schemas.microsoft.com/office/powerpoint/2010/main" val="3633094566"/>
              </p:ext>
            </p:extLst>
          </p:nvPr>
        </p:nvGraphicFramePr>
        <p:xfrm>
          <a:off x="502562" y="1277865"/>
          <a:ext cx="9546201" cy="3996620"/>
        </p:xfrm>
        <a:graphic>
          <a:graphicData uri="http://schemas.openxmlformats.org/drawingml/2006/table">
            <a:tbl>
              <a:tblPr firstRow="1" bandRow="1">
                <a:tableStyleId>{7DF18680-E054-41AD-8BC1-D1AEF772440D}</a:tableStyleId>
              </a:tblPr>
              <a:tblGrid>
                <a:gridCol w="2316178">
                  <a:extLst>
                    <a:ext uri="{9D8B030D-6E8A-4147-A177-3AD203B41FA5}">
                      <a16:colId xmlns:a16="http://schemas.microsoft.com/office/drawing/2014/main" val="586232853"/>
                    </a:ext>
                  </a:extLst>
                </a:gridCol>
                <a:gridCol w="1792888">
                  <a:extLst>
                    <a:ext uri="{9D8B030D-6E8A-4147-A177-3AD203B41FA5}">
                      <a16:colId xmlns:a16="http://schemas.microsoft.com/office/drawing/2014/main" val="2344083086"/>
                    </a:ext>
                  </a:extLst>
                </a:gridCol>
                <a:gridCol w="1618655">
                  <a:extLst>
                    <a:ext uri="{9D8B030D-6E8A-4147-A177-3AD203B41FA5}">
                      <a16:colId xmlns:a16="http://schemas.microsoft.com/office/drawing/2014/main" val="1201062440"/>
                    </a:ext>
                  </a:extLst>
                </a:gridCol>
                <a:gridCol w="1530388">
                  <a:extLst>
                    <a:ext uri="{9D8B030D-6E8A-4147-A177-3AD203B41FA5}">
                      <a16:colId xmlns:a16="http://schemas.microsoft.com/office/drawing/2014/main" val="2571897071"/>
                    </a:ext>
                  </a:extLst>
                </a:gridCol>
                <a:gridCol w="2288092">
                  <a:extLst>
                    <a:ext uri="{9D8B030D-6E8A-4147-A177-3AD203B41FA5}">
                      <a16:colId xmlns:a16="http://schemas.microsoft.com/office/drawing/2014/main" val="4231844595"/>
                    </a:ext>
                  </a:extLst>
                </a:gridCol>
              </a:tblGrid>
              <a:tr h="799324">
                <a:tc>
                  <a:txBody>
                    <a:bodyPr/>
                    <a:lstStyle/>
                    <a:p>
                      <a:pPr algn="ctr"/>
                      <a:r>
                        <a:rPr lang="en-US" sz="2000" dirty="0">
                          <a:solidFill>
                            <a:schemeClr val="bg1"/>
                          </a:solidFill>
                          <a:latin typeface="Baskerville Old Face" panose="02020602080505020303" pitchFamily="18" charset="0"/>
                        </a:rPr>
                        <a:t>Term</a:t>
                      </a:r>
                    </a:p>
                  </a:txBody>
                  <a:tcPr/>
                </a:tc>
                <a:tc>
                  <a:txBody>
                    <a:bodyPr/>
                    <a:lstStyle/>
                    <a:p>
                      <a:pPr algn="ctr"/>
                      <a:r>
                        <a:rPr lang="en-US" sz="2000" dirty="0">
                          <a:solidFill>
                            <a:schemeClr val="bg1"/>
                          </a:solidFill>
                          <a:latin typeface="Baskerville Old Face" panose="02020602080505020303" pitchFamily="18" charset="0"/>
                        </a:rPr>
                        <a:t>Unintended</a:t>
                      </a:r>
                    </a:p>
                  </a:txBody>
                  <a:tcPr/>
                </a:tc>
                <a:tc>
                  <a:txBody>
                    <a:bodyPr/>
                    <a:lstStyle/>
                    <a:p>
                      <a:pPr algn="ctr"/>
                      <a:r>
                        <a:rPr lang="en-US" sz="2000" dirty="0">
                          <a:solidFill>
                            <a:schemeClr val="bg1"/>
                          </a:solidFill>
                          <a:latin typeface="Baskerville Old Face" panose="02020602080505020303" pitchFamily="18" charset="0"/>
                        </a:rPr>
                        <a:t>Drug Related</a:t>
                      </a:r>
                    </a:p>
                  </a:txBody>
                  <a:tcPr/>
                </a:tc>
                <a:tc>
                  <a:txBody>
                    <a:bodyPr/>
                    <a:lstStyle/>
                    <a:p>
                      <a:pPr algn="ctr"/>
                      <a:r>
                        <a:rPr lang="en-US" sz="2000" dirty="0">
                          <a:solidFill>
                            <a:schemeClr val="bg1"/>
                          </a:solidFill>
                          <a:latin typeface="Baskerville Old Face" panose="02020602080505020303" pitchFamily="18" charset="0"/>
                        </a:rPr>
                        <a:t>Serious</a:t>
                      </a:r>
                    </a:p>
                  </a:txBody>
                  <a:tcPr/>
                </a:tc>
                <a:tc>
                  <a:txBody>
                    <a:bodyPr/>
                    <a:lstStyle/>
                    <a:p>
                      <a:pPr algn="ctr"/>
                      <a:r>
                        <a:rPr lang="en-US" sz="2000" dirty="0">
                          <a:solidFill>
                            <a:schemeClr val="bg1"/>
                          </a:solidFill>
                          <a:latin typeface="Baskerville Old Face" panose="02020602080505020303" pitchFamily="18" charset="0"/>
                        </a:rPr>
                        <a:t>Unexpected</a:t>
                      </a:r>
                    </a:p>
                  </a:txBody>
                  <a:tcPr/>
                </a:tc>
                <a:extLst>
                  <a:ext uri="{0D108BD9-81ED-4DB2-BD59-A6C34878D82A}">
                    <a16:rowId xmlns:a16="http://schemas.microsoft.com/office/drawing/2014/main" val="2707586960"/>
                  </a:ext>
                </a:extLst>
              </a:tr>
              <a:tr h="799324">
                <a:tc>
                  <a:txBody>
                    <a:bodyPr/>
                    <a:lstStyle/>
                    <a:p>
                      <a:pPr algn="ctr"/>
                      <a:r>
                        <a:rPr lang="en-US" sz="1800" b="1" dirty="0">
                          <a:solidFill>
                            <a:srgbClr val="0070C0"/>
                          </a:solidFill>
                          <a:latin typeface="Baskerville Old Face" panose="02020602080505020303" pitchFamily="18" charset="0"/>
                        </a:rPr>
                        <a:t>Adverse Event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0" fontAlgn="base" latinLnBrk="0" hangingPunct="0">
                        <a:lnSpc>
                          <a:spcPct val="100000"/>
                        </a:lnSpc>
                        <a:spcBef>
                          <a:spcPct val="75000"/>
                        </a:spcBef>
                        <a:spcAft>
                          <a:spcPct val="0"/>
                        </a:spcAft>
                        <a:buClrTx/>
                        <a:buSzPct val="100000"/>
                        <a:buFontTx/>
                        <a:buNone/>
                        <a:tabLst/>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endParaRPr kumimoji="0" lang="en-US" altLang="en-US" sz="1800" b="1" i="0"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endParaRPr>
                    </a:p>
                  </a:txBody>
                  <a:tcPr/>
                </a:tc>
                <a:tc>
                  <a:txBody>
                    <a:bodyPr/>
                    <a:lstStyle/>
                    <a:p>
                      <a:pPr marL="0" marR="0" lvl="0" indent="0" algn="ctr" defTabSz="914400" rtl="0" eaLnBrk="0" fontAlgn="base" latinLnBrk="0" hangingPunct="0">
                        <a:lnSpc>
                          <a:spcPct val="100000"/>
                        </a:lnSpc>
                        <a:spcBef>
                          <a:spcPct val="75000"/>
                        </a:spcBef>
                        <a:spcAft>
                          <a:spcPct val="0"/>
                        </a:spcAft>
                        <a:buClrTx/>
                        <a:buSzPct val="100000"/>
                        <a:buFontTx/>
                        <a:buNone/>
                        <a:tabLst/>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endParaRPr kumimoji="0" lang="en-US" altLang="en-US" sz="1800" b="1" i="0"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extLst>
                  <a:ext uri="{0D108BD9-81ED-4DB2-BD59-A6C34878D82A}">
                    <a16:rowId xmlns:a16="http://schemas.microsoft.com/office/drawing/2014/main" val="732547364"/>
                  </a:ext>
                </a:extLst>
              </a:tr>
              <a:tr h="799324">
                <a:tc>
                  <a:txBody>
                    <a:bodyPr/>
                    <a:lstStyle/>
                    <a:p>
                      <a:pPr algn="ctr"/>
                      <a:r>
                        <a:rPr lang="en-US" sz="1800" b="1" dirty="0">
                          <a:solidFill>
                            <a:srgbClr val="0070C0"/>
                          </a:solidFill>
                          <a:latin typeface="Baskerville Old Face" panose="02020602080505020303" pitchFamily="18" charset="0"/>
                        </a:rPr>
                        <a:t>Adverse Drug Reaction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extLst>
                  <a:ext uri="{0D108BD9-81ED-4DB2-BD59-A6C34878D82A}">
                    <a16:rowId xmlns:a16="http://schemas.microsoft.com/office/drawing/2014/main" val="886543558"/>
                  </a:ext>
                </a:extLst>
              </a:tr>
              <a:tr h="799324">
                <a:tc>
                  <a:txBody>
                    <a:bodyPr/>
                    <a:lstStyle/>
                    <a:p>
                      <a:pPr algn="ctr"/>
                      <a:r>
                        <a:rPr lang="en-US" sz="1800" b="1" dirty="0">
                          <a:solidFill>
                            <a:srgbClr val="0070C0"/>
                          </a:solidFill>
                          <a:latin typeface="Baskerville Old Face" panose="02020602080505020303" pitchFamily="18" charset="0"/>
                        </a:rPr>
                        <a:t>Serious Adverse Event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extLst>
                  <a:ext uri="{0D108BD9-81ED-4DB2-BD59-A6C34878D82A}">
                    <a16:rowId xmlns:a16="http://schemas.microsoft.com/office/drawing/2014/main" val="2435921858"/>
                  </a:ext>
                </a:extLst>
              </a:tr>
              <a:tr h="799324">
                <a:tc>
                  <a:txBody>
                    <a:bodyPr/>
                    <a:lstStyle/>
                    <a:p>
                      <a:pPr algn="ctr"/>
                      <a:r>
                        <a:rPr lang="en-US" sz="1800" b="1" dirty="0">
                          <a:solidFill>
                            <a:srgbClr val="0070C0"/>
                          </a:solidFill>
                          <a:latin typeface="Baskerville Old Face" panose="02020602080505020303" pitchFamily="18" charset="0"/>
                        </a:rPr>
                        <a:t>SUSAR/INSDR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u="none" strike="noStrike" cap="none" normalizeH="0" baseline="0" dirty="0">
                          <a:ln>
                            <a:noFill/>
                          </a:ln>
                          <a:solidFill>
                            <a:srgbClr val="0070C0"/>
                          </a:solidFill>
                          <a:effectLst/>
                          <a:latin typeface="Baskerville Old Face" panose="02020602080505020303" pitchFamily="18" charset="0"/>
                          <a:sym typeface="Wingdings" panose="05000000000000000000" pitchFamily="2" charset="2"/>
                        </a:rPr>
                        <a:t></a:t>
                      </a:r>
                    </a:p>
                    <a:p>
                      <a:pPr algn="ctr"/>
                      <a:endParaRPr lang="en-US" sz="1800" b="1" dirty="0">
                        <a:solidFill>
                          <a:srgbClr val="0070C0"/>
                        </a:solidFill>
                        <a:latin typeface="Baskerville Old Face" panose="02020602080505020303" pitchFamily="18" charset="0"/>
                      </a:endParaRPr>
                    </a:p>
                  </a:txBody>
                  <a:tcPr/>
                </a:tc>
                <a:extLst>
                  <a:ext uri="{0D108BD9-81ED-4DB2-BD59-A6C34878D82A}">
                    <a16:rowId xmlns:a16="http://schemas.microsoft.com/office/drawing/2014/main" val="2250346712"/>
                  </a:ext>
                </a:extLst>
              </a:tr>
            </a:tbl>
          </a:graphicData>
        </a:graphic>
      </p:graphicFrame>
      <p:pic>
        <p:nvPicPr>
          <p:cNvPr id="5" name="Picture 4"/>
          <p:cNvPicPr>
            <a:picLocks noChangeAspect="1"/>
          </p:cNvPicPr>
          <p:nvPr/>
        </p:nvPicPr>
        <p:blipFill>
          <a:blip r:embed="rId3"/>
          <a:stretch>
            <a:fillRect/>
          </a:stretch>
        </p:blipFill>
        <p:spPr>
          <a:xfrm>
            <a:off x="10290652" y="5181600"/>
            <a:ext cx="1257455" cy="1257455"/>
          </a:xfrm>
          <a:prstGeom prst="rect">
            <a:avLst/>
          </a:prstGeom>
        </p:spPr>
      </p:pic>
      <p:pic>
        <p:nvPicPr>
          <p:cNvPr id="6" name="Picture 5" descr="Alarm clock 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3406" y="3731866"/>
            <a:ext cx="559640" cy="750188"/>
          </a:xfrm>
          <a:prstGeom prst="rect">
            <a:avLst/>
          </a:prstGeom>
        </p:spPr>
      </p:pic>
      <p:pic>
        <p:nvPicPr>
          <p:cNvPr id="7" name="Picture 6" descr="Música y otros ingredient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3406" y="4473599"/>
            <a:ext cx="695965" cy="880243"/>
          </a:xfrm>
          <a:prstGeom prst="rect">
            <a:avLst/>
          </a:prstGeom>
        </p:spPr>
      </p:pic>
      <p:pic>
        <p:nvPicPr>
          <p:cNvPr id="8" name="Picture 7" descr="File:Book3.svg - Wikipedia"/>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4838" y="2613338"/>
            <a:ext cx="743925" cy="533243"/>
          </a:xfrm>
          <a:prstGeom prst="rect">
            <a:avLst/>
          </a:prstGeom>
        </p:spPr>
      </p:pic>
      <p:sp>
        <p:nvSpPr>
          <p:cNvPr id="9" name="Rectangle 8"/>
          <p:cNvSpPr/>
          <p:nvPr/>
        </p:nvSpPr>
        <p:spPr>
          <a:xfrm>
            <a:off x="9438099" y="2726256"/>
            <a:ext cx="490254" cy="261610"/>
          </a:xfrm>
          <a:prstGeom prst="rect">
            <a:avLst/>
          </a:prstGeom>
          <a:noFill/>
        </p:spPr>
        <p:txBody>
          <a:bodyPr wrap="square" lIns="91440" tIns="45720" rIns="91440" bIns="45720">
            <a:spAutoFit/>
          </a:bodyPr>
          <a:lstStyle/>
          <a:p>
            <a:pPr algn="ctr"/>
            <a:r>
              <a:rPr lang="en-US" sz="1100" b="1" cap="none" spc="0" dirty="0">
                <a:ln w="0"/>
                <a:effectLst>
                  <a:reflection blurRad="6350" stA="53000" endA="300" endPos="35500" dir="5400000" sy="-90000" algn="bl" rotWithShape="0"/>
                </a:effectLst>
              </a:rPr>
              <a:t>CRF</a:t>
            </a:r>
          </a:p>
        </p:txBody>
      </p:sp>
      <p:pic>
        <p:nvPicPr>
          <p:cNvPr id="10" name="Picture 9" descr="Cup tea 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722" y="5760731"/>
            <a:ext cx="711528" cy="678324"/>
          </a:xfrm>
          <a:prstGeom prst="rect">
            <a:avLst/>
          </a:prstGeom>
        </p:spPr>
      </p:pic>
      <p:sp>
        <p:nvSpPr>
          <p:cNvPr id="11" name="Rectangle 10"/>
          <p:cNvSpPr/>
          <p:nvPr/>
        </p:nvSpPr>
        <p:spPr>
          <a:xfrm>
            <a:off x="476112" y="6439055"/>
            <a:ext cx="1051891" cy="246221"/>
          </a:xfrm>
          <a:prstGeom prst="rect">
            <a:avLst/>
          </a:prstGeom>
          <a:noFill/>
        </p:spPr>
        <p:txBody>
          <a:bodyPr wrap="non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Tea time note!</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p:cNvSpPr/>
          <p:nvPr/>
        </p:nvSpPr>
        <p:spPr>
          <a:xfrm>
            <a:off x="1627721" y="5810327"/>
            <a:ext cx="6096000" cy="729430"/>
          </a:xfrm>
          <a:prstGeom prst="rect">
            <a:avLst/>
          </a:prstGeom>
        </p:spPr>
        <p:txBody>
          <a:bodyPr>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Not all SAEs are SUSARs!</a:t>
            </a:r>
          </a:p>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Reporting of SAEs and SUSARs are time bound</a:t>
            </a:r>
          </a:p>
        </p:txBody>
      </p:sp>
    </p:spTree>
    <p:extLst>
      <p:ext uri="{BB962C8B-B14F-4D97-AF65-F5344CB8AC3E}">
        <p14:creationId xmlns:p14="http://schemas.microsoft.com/office/powerpoint/2010/main" val="104871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example….</a:t>
            </a:r>
          </a:p>
        </p:txBody>
      </p:sp>
      <p:pic>
        <p:nvPicPr>
          <p:cNvPr id="3" name="Picture 2"/>
          <p:cNvPicPr>
            <a:picLocks noChangeAspect="1"/>
          </p:cNvPicPr>
          <p:nvPr/>
        </p:nvPicPr>
        <p:blipFill>
          <a:blip r:embed="rId2"/>
          <a:stretch>
            <a:fillRect/>
          </a:stretch>
        </p:blipFill>
        <p:spPr>
          <a:xfrm>
            <a:off x="5887402" y="973455"/>
            <a:ext cx="5877878" cy="3145278"/>
          </a:xfrm>
          <a:prstGeom prst="rect">
            <a:avLst/>
          </a:prstGeom>
          <a:ln cmpd="sng">
            <a:solidFill>
              <a:schemeClr val="accent1"/>
            </a:solidFill>
          </a:ln>
        </p:spPr>
      </p:pic>
      <p:pic>
        <p:nvPicPr>
          <p:cNvPr id="5" name="Picture 4"/>
          <p:cNvPicPr>
            <a:picLocks noChangeAspect="1"/>
          </p:cNvPicPr>
          <p:nvPr/>
        </p:nvPicPr>
        <p:blipFill>
          <a:blip r:embed="rId3"/>
          <a:stretch>
            <a:fillRect/>
          </a:stretch>
        </p:blipFill>
        <p:spPr>
          <a:xfrm>
            <a:off x="459865" y="2342197"/>
            <a:ext cx="4947718" cy="3647123"/>
          </a:xfrm>
          <a:prstGeom prst="rect">
            <a:avLst/>
          </a:prstGeom>
          <a:ln cmpd="sng">
            <a:solidFill>
              <a:schemeClr val="accent1"/>
            </a:solidFill>
          </a:ln>
        </p:spPr>
      </p:pic>
      <p:pic>
        <p:nvPicPr>
          <p:cNvPr id="6" name="Picture 5"/>
          <p:cNvPicPr>
            <a:picLocks noChangeAspect="1"/>
          </p:cNvPicPr>
          <p:nvPr/>
        </p:nvPicPr>
        <p:blipFill>
          <a:blip r:embed="rId4"/>
          <a:stretch>
            <a:fillRect/>
          </a:stretch>
        </p:blipFill>
        <p:spPr>
          <a:xfrm>
            <a:off x="10527733" y="5394960"/>
            <a:ext cx="856547" cy="856547"/>
          </a:xfrm>
          <a:prstGeom prst="rect">
            <a:avLst/>
          </a:prstGeom>
        </p:spPr>
      </p:pic>
    </p:spTree>
    <p:extLst>
      <p:ext uri="{BB962C8B-B14F-4D97-AF65-F5344CB8AC3E}">
        <p14:creationId xmlns:p14="http://schemas.microsoft.com/office/powerpoint/2010/main" val="303285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9"/>
          <p:cNvSpPr txBox="1">
            <a:spLocks/>
          </p:cNvSpPr>
          <p:nvPr/>
        </p:nvSpPr>
        <p:spPr>
          <a:xfrm>
            <a:off x="631063" y="601447"/>
            <a:ext cx="8626611" cy="424732"/>
          </a:xfrm>
          <a:prstGeom prst="rect">
            <a:avLst/>
          </a:prstGeom>
          <a:noFill/>
          <a:ln>
            <a:noFill/>
          </a:ln>
        </p:spPr>
        <p:txBody>
          <a:bodyPr spcFirstLastPara="1" vert="horz" wrap="square" lIns="0" tIns="0" rIns="0" bIns="0" rtlCol="0" anchor="t" anchorCtr="0">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nSpc>
                <a:spcPct val="100000"/>
              </a:lnSpc>
              <a:spcBef>
                <a:spcPts val="0"/>
              </a:spcBef>
              <a:buClr>
                <a:srgbClr val="0070C0"/>
              </a:buClr>
              <a:buSzPts val="650"/>
            </a:pPr>
            <a:r>
              <a:rPr lang="en-US" sz="3200" dirty="0">
                <a:solidFill>
                  <a:srgbClr val="0070C0"/>
                </a:solidFill>
                <a:latin typeface="Baskerville Old Face" panose="02020602080505020303" pitchFamily="18" charset="0"/>
                <a:ea typeface="Arial"/>
                <a:cs typeface="Arial"/>
                <a:sym typeface="Arial"/>
              </a:rPr>
              <a:t>Documents distributed by the CAR</a:t>
            </a:r>
            <a:endParaRPr lang="en-US" sz="3200" dirty="0">
              <a:latin typeface="Baskerville Old Face" panose="02020602080505020303" pitchFamily="18" charset="0"/>
            </a:endParaRPr>
          </a:p>
        </p:txBody>
      </p:sp>
      <p:pic>
        <p:nvPicPr>
          <p:cNvPr id="6" name="Picture 5" descr="Tea time illustration pattern - Vector 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906" y="5299587"/>
            <a:ext cx="1377944" cy="1377944"/>
          </a:xfrm>
          <a:prstGeom prst="rect">
            <a:avLst/>
          </a:prstGeom>
        </p:spPr>
      </p:pic>
      <p:sp>
        <p:nvSpPr>
          <p:cNvPr id="10" name="AutoShape 2" descr="Image result for line listing SUSAR"/>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8" name="Diagram 7"/>
          <p:cNvGraphicFramePr/>
          <p:nvPr>
            <p:extLst>
              <p:ext uri="{D42A27DB-BD31-4B8C-83A1-F6EECF244321}">
                <p14:modId xmlns:p14="http://schemas.microsoft.com/office/powerpoint/2010/main" val="586855811"/>
              </p:ext>
            </p:extLst>
          </p:nvPr>
        </p:nvGraphicFramePr>
        <p:xfrm>
          <a:off x="631063" y="1690611"/>
          <a:ext cx="4078589" cy="3936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Cup tea 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0813" y="1641015"/>
            <a:ext cx="582364" cy="678324"/>
          </a:xfrm>
          <a:prstGeom prst="rect">
            <a:avLst/>
          </a:prstGeom>
        </p:spPr>
      </p:pic>
      <p:sp>
        <p:nvSpPr>
          <p:cNvPr id="14" name="Rectangle 13"/>
          <p:cNvSpPr/>
          <p:nvPr/>
        </p:nvSpPr>
        <p:spPr>
          <a:xfrm>
            <a:off x="5746204" y="2319339"/>
            <a:ext cx="860940" cy="400110"/>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Tea time note!</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6897812" y="1690611"/>
            <a:ext cx="4989388" cy="729430"/>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The global alerting options form the basis of the CAR for a country</a:t>
            </a:r>
          </a:p>
        </p:txBody>
      </p:sp>
      <p:pic>
        <p:nvPicPr>
          <p:cNvPr id="16" name="Picture 15" descr="Cup tea 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213" y="3084473"/>
            <a:ext cx="582364" cy="678324"/>
          </a:xfrm>
          <a:prstGeom prst="rect">
            <a:avLst/>
          </a:prstGeom>
        </p:spPr>
      </p:pic>
      <p:sp>
        <p:nvSpPr>
          <p:cNvPr id="17" name="Rectangle 16"/>
          <p:cNvSpPr/>
          <p:nvPr/>
        </p:nvSpPr>
        <p:spPr>
          <a:xfrm>
            <a:off x="5898604" y="3762797"/>
            <a:ext cx="860940" cy="400110"/>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Tea time note!</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p:cNvSpPr/>
          <p:nvPr/>
        </p:nvSpPr>
        <p:spPr>
          <a:xfrm>
            <a:off x="7050212" y="3134069"/>
            <a:ext cx="4989388" cy="729430"/>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Ethics and Investigators do not always have the same requirements</a:t>
            </a:r>
          </a:p>
        </p:txBody>
      </p:sp>
      <p:pic>
        <p:nvPicPr>
          <p:cNvPr id="19" name="Picture 18" descr="Cup tea 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5613" y="4377633"/>
            <a:ext cx="582364" cy="678324"/>
          </a:xfrm>
          <a:prstGeom prst="rect">
            <a:avLst/>
          </a:prstGeom>
        </p:spPr>
      </p:pic>
      <p:sp>
        <p:nvSpPr>
          <p:cNvPr id="20" name="Rectangle 19"/>
          <p:cNvSpPr/>
          <p:nvPr/>
        </p:nvSpPr>
        <p:spPr>
          <a:xfrm>
            <a:off x="6051004" y="5055957"/>
            <a:ext cx="860940" cy="400110"/>
          </a:xfrm>
          <a:prstGeom prst="rect">
            <a:avLst/>
          </a:prstGeom>
          <a:noFill/>
        </p:spPr>
        <p:txBody>
          <a:bodyPr wrap="square" lIns="91440" tIns="45720" rIns="91440" bIns="45720">
            <a:spAutoFit/>
          </a:bodyPr>
          <a:lstStyle/>
          <a:p>
            <a:pPr algn="ctr"/>
            <a:r>
              <a:rPr lang="en-US" sz="1000" b="1" i="1" dirty="0">
                <a:ln w="0"/>
                <a:solidFill>
                  <a:schemeClr val="accent1"/>
                </a:solidFill>
                <a:effectLst>
                  <a:outerShdw blurRad="38100" dist="25400" dir="5400000" algn="ctr" rotWithShape="0">
                    <a:srgbClr val="6E747A">
                      <a:alpha val="43000"/>
                    </a:srgbClr>
                  </a:outerShdw>
                </a:effectLst>
              </a:rPr>
              <a:t>Tea time note!</a:t>
            </a:r>
            <a:endParaRPr lang="en-US" sz="1000" b="1" i="1"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p:cNvSpPr/>
          <p:nvPr/>
        </p:nvSpPr>
        <p:spPr>
          <a:xfrm>
            <a:off x="7202612" y="4427229"/>
            <a:ext cx="4989388" cy="729430"/>
          </a:xfrm>
          <a:prstGeom prst="rect">
            <a:avLst/>
          </a:prstGeom>
        </p:spPr>
        <p:txBody>
          <a:bodyPr wrap="square">
            <a:spAutoFit/>
          </a:bodyPr>
          <a:lstStyle/>
          <a:p>
            <a:pPr lvl="0">
              <a:lnSpc>
                <a:spcPct val="115000"/>
              </a:lnSpc>
              <a:buClr>
                <a:prstClr val="black"/>
              </a:buClr>
              <a:buSzPts val="2000"/>
              <a:defRPr/>
            </a:pPr>
            <a:r>
              <a:rPr lang="en-US" b="1" i="1" dirty="0">
                <a:solidFill>
                  <a:schemeClr val="accent1"/>
                </a:solidFill>
                <a:latin typeface="Baskerville Old Face" panose="02020602080505020303" pitchFamily="18" charset="0"/>
                <a:cs typeface="Times New Roman" panose="02020603050405020304" pitchFamily="18" charset="0"/>
              </a:rPr>
              <a:t>Blinded /open label and Unblinded documents may be available</a:t>
            </a:r>
          </a:p>
        </p:txBody>
      </p:sp>
    </p:spTree>
    <p:extLst>
      <p:ext uri="{BB962C8B-B14F-4D97-AF65-F5344CB8AC3E}">
        <p14:creationId xmlns:p14="http://schemas.microsoft.com/office/powerpoint/2010/main" val="261909760"/>
      </p:ext>
    </p:extLst>
  </p:cSld>
  <p:clrMapOvr>
    <a:masterClrMapping/>
  </p:clrMapOvr>
</p:sld>
</file>

<file path=ppt/theme/theme1.xml><?xml version="1.0" encoding="utf-8"?>
<a:theme xmlns:a="http://schemas.openxmlformats.org/drawingml/2006/main" name="1_Office Theme">
  <a:themeElements>
    <a:clrScheme name="WCG">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solidFill>
            <a:schemeClr val="bg1">
              <a:lumMod val="65000"/>
            </a:schemeClr>
          </a:solidFill>
          <a:prstDash val="dash"/>
        </a:ln>
      </a:spPr>
      <a:bodyPr rtlCol="0" anchor="ctr"/>
      <a:lstStyle>
        <a:defPPr algn="ctr">
          <a:defRPr dirty="0" smtClean="0">
            <a:solidFill>
              <a:schemeClr val="tx1">
                <a:lumMod val="65000"/>
                <a:lumOff val="3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alpha val="50000"/>
            </a:schemeClr>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9717132D13AD4BB6B060F15832C809" ma:contentTypeVersion="0" ma:contentTypeDescription="Create a new document." ma:contentTypeScope="" ma:versionID="75e5146d5257c9bdb7aadeb4565f3be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B11CD0-7DFD-4918-9F3B-0CCC233A1B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CD638D6-4FE4-4A71-84FE-40E39193ED00}">
  <ds:schemaRefs>
    <ds:schemaRef ds:uri="http://schemas.microsoft.com/sharepoint/v3/contenttype/forms"/>
  </ds:schemaRefs>
</ds:datastoreItem>
</file>

<file path=customXml/itemProps3.xml><?xml version="1.0" encoding="utf-8"?>
<ds:datastoreItem xmlns:ds="http://schemas.openxmlformats.org/officeDocument/2006/customXml" ds:itemID="{C2E2B3E2-76DF-49BD-B7AB-B069D71F4487}">
  <ds:schemaRefs>
    <ds:schemaRef ds:uri="http://schemas.openxmlformats.org/package/2006/metadata/core-properties"/>
    <ds:schemaRef ds:uri="http://www.w3.org/XML/1998/namespace"/>
    <ds:schemaRef ds:uri="http://schemas.microsoft.com/office/2006/documentManagement/types"/>
    <ds:schemaRef ds:uri="http://purl.org/dc/dcmitype/"/>
    <ds:schemaRef ds:uri="http://purl.org/dc/elements/1.1/"/>
    <ds:schemaRef ds:uri="http://purl.org/dc/term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7054</TotalTime>
  <Words>2192</Words>
  <Application>Microsoft Macintosh PowerPoint</Application>
  <PresentationFormat>Widescreen</PresentationFormat>
  <Paragraphs>415</Paragraphs>
  <Slides>32</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vt:lpstr>
      <vt:lpstr>Baskerville Old Face</vt:lpstr>
      <vt:lpstr>Calibri</vt:lpstr>
      <vt:lpstr>Calibri Light</vt:lpstr>
      <vt:lpstr>Courier New</vt:lpstr>
      <vt:lpstr>Times New Roman</vt:lpstr>
      <vt:lpstr>Wingdings</vt:lpstr>
      <vt:lpstr>1_Office Theme</vt:lpstr>
      <vt:lpstr>2_Office Theme</vt:lpstr>
      <vt:lpstr>Custom Design</vt:lpstr>
      <vt:lpstr>PowerPoint Presentation</vt:lpstr>
      <vt:lpstr>It’s time for Tea!!!</vt:lpstr>
      <vt:lpstr>Have questions about the CAR?</vt:lpstr>
      <vt:lpstr>What is the CAR?</vt:lpstr>
      <vt:lpstr>Why is it important?</vt:lpstr>
      <vt:lpstr>PowerPoint Presentation</vt:lpstr>
      <vt:lpstr>Basic Safety Terminology</vt:lpstr>
      <vt:lpstr>For example….</vt:lpstr>
      <vt:lpstr>PowerPoint Presentation</vt:lpstr>
      <vt:lpstr>PowerPoint Presentation</vt:lpstr>
      <vt:lpstr>Question 1</vt:lpstr>
      <vt:lpstr>Question 1</vt:lpstr>
      <vt:lpstr>Question 2</vt:lpstr>
      <vt:lpstr>Question 2</vt:lpstr>
      <vt:lpstr>Question 3</vt:lpstr>
      <vt:lpstr>Question 3</vt:lpstr>
      <vt:lpstr>Question 4</vt:lpstr>
      <vt:lpstr>Question 4</vt:lpstr>
      <vt:lpstr>Question 5</vt:lpstr>
      <vt:lpstr>Question 5</vt:lpstr>
      <vt:lpstr>Question 6</vt:lpstr>
      <vt:lpstr>Tie Breaker question</vt:lpstr>
      <vt:lpstr>PowerPoint Presentation</vt:lpstr>
      <vt:lpstr>Back up slides</vt:lpstr>
      <vt:lpstr>CAR Questions</vt:lpstr>
      <vt:lpstr>Quality Oversight of the CAR</vt:lpstr>
      <vt:lpstr>Safety In the Clinical Trial Process</vt:lpstr>
      <vt:lpstr>End to End Safety Management An Overview</vt:lpstr>
      <vt:lpstr>Serious Adverse Events (or Serious ADR)</vt:lpstr>
      <vt:lpstr>SUSAR</vt:lpstr>
      <vt:lpstr>Other documents used for reporting</vt:lpstr>
      <vt:lpstr>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101</dc:title>
  <dc:creator>Kendra Hayden</dc:creator>
  <cp:lastModifiedBy>Steven Beales</cp:lastModifiedBy>
  <cp:revision>93</cp:revision>
  <cp:lastPrinted>2019-05-13T13:50:01Z</cp:lastPrinted>
  <dcterms:created xsi:type="dcterms:W3CDTF">2019-02-26T02:16:06Z</dcterms:created>
  <dcterms:modified xsi:type="dcterms:W3CDTF">2019-05-20T18:48:37Z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0x0101007C9717132D13AD4BB6B060F15832C809</vt:lpwstr>
  </property>
</Properties>
</file>